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0" r:id="rId3"/>
    <p:sldId id="391" r:id="rId4"/>
    <p:sldId id="403" r:id="rId5"/>
    <p:sldId id="392" r:id="rId6"/>
    <p:sldId id="394" r:id="rId7"/>
    <p:sldId id="395" r:id="rId8"/>
    <p:sldId id="396" r:id="rId9"/>
    <p:sldId id="404" r:id="rId10"/>
    <p:sldId id="408" r:id="rId11"/>
    <p:sldId id="406" r:id="rId12"/>
    <p:sldId id="405" r:id="rId13"/>
    <p:sldId id="393" r:id="rId14"/>
    <p:sldId id="397" r:id="rId15"/>
    <p:sldId id="398" r:id="rId16"/>
    <p:sldId id="407" r:id="rId17"/>
    <p:sldId id="399" r:id="rId18"/>
    <p:sldId id="400" r:id="rId19"/>
    <p:sldId id="401" r:id="rId20"/>
    <p:sldId id="402" r:id="rId21"/>
    <p:sldId id="381" r:id="rId22"/>
    <p:sldId id="321" r:id="rId23"/>
    <p:sldId id="322" r:id="rId24"/>
    <p:sldId id="333" r:id="rId25"/>
    <p:sldId id="334" r:id="rId26"/>
    <p:sldId id="343" r:id="rId27"/>
    <p:sldId id="344" r:id="rId28"/>
    <p:sldId id="352" r:id="rId29"/>
    <p:sldId id="353" r:id="rId30"/>
    <p:sldId id="345" r:id="rId31"/>
    <p:sldId id="354" r:id="rId32"/>
    <p:sldId id="355" r:id="rId33"/>
    <p:sldId id="314" r:id="rId34"/>
    <p:sldId id="315" r:id="rId35"/>
    <p:sldId id="320" r:id="rId36"/>
    <p:sldId id="360" r:id="rId37"/>
    <p:sldId id="361" r:id="rId38"/>
    <p:sldId id="362" r:id="rId39"/>
    <p:sldId id="363" r:id="rId40"/>
    <p:sldId id="364" r:id="rId41"/>
    <p:sldId id="365" r:id="rId42"/>
    <p:sldId id="346" r:id="rId43"/>
    <p:sldId id="366" r:id="rId44"/>
    <p:sldId id="347" r:id="rId45"/>
    <p:sldId id="348" r:id="rId46"/>
    <p:sldId id="349" r:id="rId47"/>
    <p:sldId id="350" r:id="rId48"/>
    <p:sldId id="382" r:id="rId49"/>
    <p:sldId id="351" r:id="rId50"/>
    <p:sldId id="383" r:id="rId51"/>
    <p:sldId id="384" r:id="rId52"/>
    <p:sldId id="385" r:id="rId53"/>
    <p:sldId id="386" r:id="rId54"/>
    <p:sldId id="410" r:id="rId55"/>
    <p:sldId id="411" r:id="rId56"/>
    <p:sldId id="412" r:id="rId57"/>
    <p:sldId id="413" r:id="rId58"/>
    <p:sldId id="414" r:id="rId59"/>
    <p:sldId id="436" r:id="rId6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14" d="100"/>
          <a:sy n="114" d="100"/>
        </p:scale>
        <p:origin x="474" y="114"/>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131C25-B906-4780-BE29-8185025AC0F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CB211BF0-8153-4684-94BC-8C884A40F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66E2502-3C97-4207-AFC4-95A45AD8A282}"/>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C97914E6-A507-4D8D-BBE8-41277D311D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6D393B0-13CD-4B74-8305-CB6954796B04}"/>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2981004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3CF44-5A2E-4918-A411-79F683F5BD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053B7CF-3262-4105-88DE-86329BBB5D0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0275BE4-9CC2-4E85-A333-3E2063009B16}"/>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6A5E6B4E-5AA6-46B1-ACE0-8DFA0F73CA4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D10493C-ED0F-43BF-BAA6-CE280F850F1E}"/>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29663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91F85B5-68D7-46D0-9E6C-456E0818043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B0E9DFA-499F-43AD-A1FB-62B1AC852EB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59C2BF7-A97F-43C4-A434-E98C912D63DA}"/>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792727B7-3925-4644-8F22-ED9EE752C82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89650EB-00AA-4A08-B0AF-496769943E3A}"/>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300853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1DB21-8BA2-442E-938D-7E82AE6802B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7D95CA-D2E0-4C88-B119-1AC01527B28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2E8E6F6-170E-4C6F-8956-6C4F41F42208}"/>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8A35AD10-4A9B-461A-BE4E-3ABA4C1EF40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A957B9A-E90E-4E70-A928-0C7D5C261D64}"/>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144078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00131-05CE-47F7-95CA-ACD68B7A5FF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87A066-ACB4-465B-BD9F-6672AADC5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BAA09B1-EC30-48D9-A434-9BC7915F8133}"/>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CB92C064-8276-48E1-91F3-5BFC43DE7F8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07E509-114C-4B56-8093-54CD39B52CF8}"/>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337142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31A2F9-CBF9-48A6-932E-42EBE65EAA7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4820C92-2873-4933-B4BA-652E1A7FB7B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5149978E-E019-4C1B-A8F7-2514E6CECF0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31177A5-A7FD-44CC-9E41-A0FCAEE270EE}"/>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6" name="Marcador de pie de página 5">
            <a:extLst>
              <a:ext uri="{FF2B5EF4-FFF2-40B4-BE49-F238E27FC236}">
                <a16:creationId xmlns:a16="http://schemas.microsoft.com/office/drawing/2014/main" id="{B1E94606-9F38-47BF-A432-A253C25FCB8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9EF87EF-586A-430E-9A4E-B9B5B341E192}"/>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252169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3F3E7B-B058-4BE8-9FCE-6170E780E01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9243A0B-9B56-4496-96D0-697F27EEB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F8E34F2-B681-4065-8FF6-00E47CD0EBE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30B514C-55B9-49BC-862A-FC5A91532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64B9DD6-2232-4944-AE5D-25515E9322B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420E9B3-C3C4-4B8F-9D8F-5A4A67CC1FA2}"/>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8" name="Marcador de pie de página 7">
            <a:extLst>
              <a:ext uri="{FF2B5EF4-FFF2-40B4-BE49-F238E27FC236}">
                <a16:creationId xmlns:a16="http://schemas.microsoft.com/office/drawing/2014/main" id="{A6464EDF-4817-45B7-A94B-568730AFA8D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0A40D8-94D4-44DA-BA57-67835E2CAD47}"/>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177782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66671-665D-4E54-B87A-2DFDCD1874F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D53C155-9540-43D7-AD5B-C757064EB457}"/>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4" name="Marcador de pie de página 3">
            <a:extLst>
              <a:ext uri="{FF2B5EF4-FFF2-40B4-BE49-F238E27FC236}">
                <a16:creationId xmlns:a16="http://schemas.microsoft.com/office/drawing/2014/main" id="{45CE6114-8C43-4489-9E26-1FD6069DFA8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BEA2A83-5E17-4843-8F02-EB875F754FF4}"/>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2115622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DCD943C-C22F-411A-A202-96AF4B2EF291}"/>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3" name="Marcador de pie de página 2">
            <a:extLst>
              <a:ext uri="{FF2B5EF4-FFF2-40B4-BE49-F238E27FC236}">
                <a16:creationId xmlns:a16="http://schemas.microsoft.com/office/drawing/2014/main" id="{2FFFEE25-6CAE-4748-86FE-EE901375634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9B0DD47-2033-44C6-8754-4D2DC15D5CB6}"/>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195149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54621E-6C09-412E-8BED-D35756D54D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1AC6A08-67CF-483B-8619-2E01EF3F66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61C4053-4CE8-4115-BD9C-6A40F05D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63013AD-6C40-4ABB-A6E8-1E98E22FF834}"/>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6" name="Marcador de pie de página 5">
            <a:extLst>
              <a:ext uri="{FF2B5EF4-FFF2-40B4-BE49-F238E27FC236}">
                <a16:creationId xmlns:a16="http://schemas.microsoft.com/office/drawing/2014/main" id="{808FBD77-7E23-4DD2-BE59-B24F1D958C0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55FFF41-D6DB-40F4-A2E7-90101502C897}"/>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340498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2E583-803F-4C57-9767-1323B3C996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B0726294-CA79-412E-AB81-A756B0E199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58B579C-23BF-49A4-B64B-068A05A8E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C3830E-95B8-41F1-AA56-E9386F90FD47}"/>
              </a:ext>
            </a:extLst>
          </p:cNvPr>
          <p:cNvSpPr>
            <a:spLocks noGrp="1"/>
          </p:cNvSpPr>
          <p:nvPr>
            <p:ph type="dt" sz="half" idx="10"/>
          </p:nvPr>
        </p:nvSpPr>
        <p:spPr/>
        <p:txBody>
          <a:bodyPr/>
          <a:lstStyle/>
          <a:p>
            <a:fld id="{26D33E21-17A4-4BD9-8C5E-163EA79A9F57}" type="datetimeFigureOut">
              <a:rPr lang="es-CO" smtClean="0"/>
              <a:t>8/07/2021</a:t>
            </a:fld>
            <a:endParaRPr lang="es-CO"/>
          </a:p>
        </p:txBody>
      </p:sp>
      <p:sp>
        <p:nvSpPr>
          <p:cNvPr id="6" name="Marcador de pie de página 5">
            <a:extLst>
              <a:ext uri="{FF2B5EF4-FFF2-40B4-BE49-F238E27FC236}">
                <a16:creationId xmlns:a16="http://schemas.microsoft.com/office/drawing/2014/main" id="{9E618779-56FC-4DAC-9E20-24664924753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9C7291A-DF63-4704-9D72-CEAAFBF1D6B0}"/>
              </a:ext>
            </a:extLst>
          </p:cNvPr>
          <p:cNvSpPr>
            <a:spLocks noGrp="1"/>
          </p:cNvSpPr>
          <p:nvPr>
            <p:ph type="sldNum" sz="quarter" idx="12"/>
          </p:nvPr>
        </p:nvSpPr>
        <p:spPr/>
        <p:txBody>
          <a:bodyPr/>
          <a:lstStyle/>
          <a:p>
            <a:fld id="{E1E284EE-CA82-4D12-9555-3B6F271696DB}" type="slidenum">
              <a:rPr lang="es-CO" smtClean="0"/>
              <a:t>‹Nº›</a:t>
            </a:fld>
            <a:endParaRPr lang="es-CO"/>
          </a:p>
        </p:txBody>
      </p:sp>
    </p:spTree>
    <p:extLst>
      <p:ext uri="{BB962C8B-B14F-4D97-AF65-F5344CB8AC3E}">
        <p14:creationId xmlns:p14="http://schemas.microsoft.com/office/powerpoint/2010/main" val="175371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F1F746-E621-4AA9-857D-8AC0D7F0B7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EF0DD8E-1F26-4C12-A7EF-9BC9FFB12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E8B1BAE-4E5A-495E-9B61-97AC1ACBE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33E21-17A4-4BD9-8C5E-163EA79A9F57}" type="datetimeFigureOut">
              <a:rPr lang="es-CO" smtClean="0"/>
              <a:t>8/07/2021</a:t>
            </a:fld>
            <a:endParaRPr lang="es-CO"/>
          </a:p>
        </p:txBody>
      </p:sp>
      <p:sp>
        <p:nvSpPr>
          <p:cNvPr id="5" name="Marcador de pie de página 4">
            <a:extLst>
              <a:ext uri="{FF2B5EF4-FFF2-40B4-BE49-F238E27FC236}">
                <a16:creationId xmlns:a16="http://schemas.microsoft.com/office/drawing/2014/main" id="{5E96C339-4340-4C7D-9C5A-06C40DE55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4B617D3A-A2C9-45B4-B468-6B683B6A4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284EE-CA82-4D12-9555-3B6F271696DB}" type="slidenum">
              <a:rPr lang="es-CO" smtClean="0"/>
              <a:t>‹Nº›</a:t>
            </a:fld>
            <a:endParaRPr lang="es-CO"/>
          </a:p>
        </p:txBody>
      </p:sp>
    </p:spTree>
    <p:extLst>
      <p:ext uri="{BB962C8B-B14F-4D97-AF65-F5344CB8AC3E}">
        <p14:creationId xmlns:p14="http://schemas.microsoft.com/office/powerpoint/2010/main" val="3378041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lab.research.google.com/notebooks/welcome.ipynb?hl=es#scrollTo=gJr_9dXGpJ05"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A33CC1-28F0-4279-9578-4B144CD2906D}"/>
              </a:ext>
            </a:extLst>
          </p:cNvPr>
          <p:cNvSpPr>
            <a:spLocks noGrp="1"/>
          </p:cNvSpPr>
          <p:nvPr>
            <p:ph type="ctrTitle"/>
          </p:nvPr>
        </p:nvSpPr>
        <p:spPr>
          <a:xfrm>
            <a:off x="6746628" y="1783959"/>
            <a:ext cx="4645250" cy="2889114"/>
          </a:xfrm>
        </p:spPr>
        <p:txBody>
          <a:bodyPr anchor="b">
            <a:normAutofit/>
          </a:bodyPr>
          <a:lstStyle/>
          <a:p>
            <a:pPr algn="l"/>
            <a:r>
              <a:rPr lang="es-CO" dirty="0"/>
              <a:t>INTELIGENCIA ARTIFICIAL</a:t>
            </a:r>
          </a:p>
        </p:txBody>
      </p:sp>
      <p:sp>
        <p:nvSpPr>
          <p:cNvPr id="3" name="Subtítulo 2">
            <a:extLst>
              <a:ext uri="{FF2B5EF4-FFF2-40B4-BE49-F238E27FC236}">
                <a16:creationId xmlns:a16="http://schemas.microsoft.com/office/drawing/2014/main" id="{E5AC8C48-D5E9-4192-BB93-75593AAAE709}"/>
              </a:ext>
            </a:extLst>
          </p:cNvPr>
          <p:cNvSpPr>
            <a:spLocks noGrp="1"/>
          </p:cNvSpPr>
          <p:nvPr>
            <p:ph type="subTitle" idx="1"/>
          </p:nvPr>
        </p:nvSpPr>
        <p:spPr>
          <a:xfrm>
            <a:off x="6746627" y="4750893"/>
            <a:ext cx="4645250" cy="1147863"/>
          </a:xfrm>
        </p:spPr>
        <p:txBody>
          <a:bodyPr anchor="t">
            <a:normAutofit/>
          </a:bodyPr>
          <a:lstStyle/>
          <a:p>
            <a:pPr algn="l"/>
            <a:r>
              <a:rPr lang="es-CO" sz="2000" dirty="0"/>
              <a:t>JAIRO ACOSTA – LUIS MURILLO</a:t>
            </a:r>
          </a:p>
        </p:txBody>
      </p:sp>
      <p:sp>
        <p:nvSpPr>
          <p:cNvPr id="1028"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La Inteligencia Artificial en celulares es hoy día un gran boom">
            <a:extLst>
              <a:ext uri="{FF2B5EF4-FFF2-40B4-BE49-F238E27FC236}">
                <a16:creationId xmlns:a16="http://schemas.microsoft.com/office/drawing/2014/main" id="{413CA439-DB06-4D90-BE56-875BBCCDC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49" r="16295"/>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9443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424170" y="331904"/>
            <a:ext cx="11343660" cy="1519860"/>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r>
              <a:rPr lang="es-MX" sz="2400" dirty="0" err="1"/>
              <a:t>Colab</a:t>
            </a:r>
            <a:r>
              <a:rPr lang="es-MX" sz="2400" dirty="0"/>
              <a:t> es un servicio </a:t>
            </a:r>
            <a:r>
              <a:rPr lang="es-MX" sz="2400" dirty="0" err="1"/>
              <a:t>cloud</a:t>
            </a:r>
            <a:r>
              <a:rPr lang="es-MX" sz="2400" dirty="0"/>
              <a:t>, basado en los Notebooks de </a:t>
            </a:r>
            <a:r>
              <a:rPr lang="es-MX" sz="2400" dirty="0" err="1"/>
              <a:t>Jupyter</a:t>
            </a:r>
            <a:r>
              <a:rPr lang="es-MX" sz="2400" dirty="0"/>
              <a:t>, que permite el uso gratuito de las </a:t>
            </a:r>
            <a:r>
              <a:rPr lang="es-MX" sz="2400" dirty="0" err="1"/>
              <a:t>GPUs</a:t>
            </a:r>
            <a:r>
              <a:rPr lang="es-MX" sz="2400" dirty="0"/>
              <a:t> y </a:t>
            </a:r>
            <a:r>
              <a:rPr lang="es-MX" sz="2400" dirty="0" err="1"/>
              <a:t>TPUs</a:t>
            </a:r>
            <a:r>
              <a:rPr lang="es-MX" sz="2400" dirty="0"/>
              <a:t> de Google, con librerías como: </a:t>
            </a:r>
            <a:r>
              <a:rPr lang="es-MX" sz="2400" dirty="0" err="1"/>
              <a:t>Scikit-learn</a:t>
            </a:r>
            <a:r>
              <a:rPr lang="es-MX" sz="2400" dirty="0"/>
              <a:t>, </a:t>
            </a:r>
            <a:r>
              <a:rPr lang="es-MX" sz="2400" dirty="0" err="1"/>
              <a:t>PyTorch</a:t>
            </a:r>
            <a:r>
              <a:rPr lang="es-MX" sz="2400" dirty="0"/>
              <a:t>, </a:t>
            </a:r>
            <a:r>
              <a:rPr lang="es-MX" sz="2400" dirty="0" err="1"/>
              <a:t>TensorFlow</a:t>
            </a:r>
            <a:r>
              <a:rPr lang="es-MX" sz="2400" dirty="0"/>
              <a:t>, </a:t>
            </a:r>
            <a:r>
              <a:rPr lang="es-MX" sz="2400" dirty="0" err="1"/>
              <a:t>Keras</a:t>
            </a:r>
            <a:r>
              <a:rPr lang="es-MX" sz="2400" dirty="0"/>
              <a:t> y </a:t>
            </a:r>
            <a:r>
              <a:rPr lang="es-MX" sz="2400" dirty="0" err="1"/>
              <a:t>OpenCV</a:t>
            </a:r>
            <a:r>
              <a:rPr lang="es-MX" sz="2400" dirty="0"/>
              <a:t>. Todo ello con bajo Python 2.7 y 3.6</a:t>
            </a:r>
            <a:endParaRPr lang="en-US" sz="2400" dirty="0"/>
          </a:p>
        </p:txBody>
      </p:sp>
      <p:pic>
        <p:nvPicPr>
          <p:cNvPr id="13314" name="Picture 2" descr="Import data into Google Colaboratory - Stack Overflow">
            <a:extLst>
              <a:ext uri="{FF2B5EF4-FFF2-40B4-BE49-F238E27FC236}">
                <a16:creationId xmlns:a16="http://schemas.microsoft.com/office/drawing/2014/main" id="{BB183286-84E1-49BA-845A-A947942BE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05" y="1851764"/>
            <a:ext cx="9246211" cy="50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31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89" y="528851"/>
            <a:ext cx="11343660" cy="2158078"/>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s-MX" sz="2400" dirty="0"/>
          </a:p>
          <a:p>
            <a:pPr>
              <a:lnSpc>
                <a:spcPct val="90000"/>
              </a:lnSpc>
              <a:spcAft>
                <a:spcPts val="600"/>
              </a:spcAft>
            </a:pPr>
            <a:r>
              <a:rPr lang="es-MX" sz="2400" dirty="0"/>
              <a:t>Es una herramienta ideal, para practicar y mejorar nuestros conocimientos en técnicas y herramientas de Data </a:t>
            </a:r>
            <a:r>
              <a:rPr lang="es-MX" sz="2400" dirty="0" err="1"/>
              <a:t>Science</a:t>
            </a:r>
            <a:r>
              <a:rPr lang="es-MX" sz="2400" dirty="0"/>
              <a:t>, sino también para el para el desarrollo de aplicaciones (pilotos) de machine </a:t>
            </a:r>
            <a:r>
              <a:rPr lang="es-MX" sz="2400" dirty="0" err="1"/>
              <a:t>learning</a:t>
            </a:r>
            <a:r>
              <a:rPr lang="es-MX" sz="2400" dirty="0"/>
              <a:t> y </a:t>
            </a:r>
            <a:r>
              <a:rPr lang="es-MX" sz="2400" dirty="0" err="1"/>
              <a:t>deep</a:t>
            </a:r>
            <a:r>
              <a:rPr lang="es-MX" sz="2400" dirty="0"/>
              <a:t> </a:t>
            </a:r>
            <a:r>
              <a:rPr lang="es-MX" sz="2400" dirty="0" err="1"/>
              <a:t>learning</a:t>
            </a:r>
            <a:r>
              <a:rPr lang="es-MX" sz="2400" dirty="0"/>
              <a:t>, sin tener que invertir en recursos hardware o del Cloud.</a:t>
            </a:r>
            <a:endParaRPr lang="en-US" sz="2400" dirty="0"/>
          </a:p>
          <a:p>
            <a:pPr>
              <a:lnSpc>
                <a:spcPct val="90000"/>
              </a:lnSpc>
              <a:spcAft>
                <a:spcPts val="600"/>
              </a:spcAft>
            </a:pPr>
            <a:endParaRPr lang="en-US" sz="2400" dirty="0"/>
          </a:p>
        </p:txBody>
      </p:sp>
      <p:sp>
        <p:nvSpPr>
          <p:cNvPr id="5" name="CuadroTexto 4">
            <a:extLst>
              <a:ext uri="{FF2B5EF4-FFF2-40B4-BE49-F238E27FC236}">
                <a16:creationId xmlns:a16="http://schemas.microsoft.com/office/drawing/2014/main" id="{9853F6E8-8AFC-49E7-9DBA-381BB877FE4D}"/>
              </a:ext>
            </a:extLst>
          </p:cNvPr>
          <p:cNvSpPr txBox="1"/>
          <p:nvPr/>
        </p:nvSpPr>
        <p:spPr>
          <a:xfrm>
            <a:off x="283493" y="6329149"/>
            <a:ext cx="11625014" cy="369332"/>
          </a:xfrm>
          <a:prstGeom prst="rect">
            <a:avLst/>
          </a:prstGeom>
          <a:noFill/>
        </p:spPr>
        <p:txBody>
          <a:bodyPr wrap="square">
            <a:spAutoFit/>
          </a:bodyPr>
          <a:lstStyle/>
          <a:p>
            <a:r>
              <a:rPr lang="es-CO" dirty="0">
                <a:hlinkClick r:id="rId2"/>
              </a:rPr>
              <a:t>https://colab.research.google.com/notebooks/welcome.ipynb?hl=es#scrollTo=gJr_9dXGpJ05</a:t>
            </a:r>
            <a:r>
              <a:rPr lang="es-CO" dirty="0"/>
              <a:t> </a:t>
            </a:r>
          </a:p>
        </p:txBody>
      </p:sp>
      <p:pic>
        <p:nvPicPr>
          <p:cNvPr id="12290" name="Picture 2" descr="Building Neural Networks with PyTorch in Google Colab">
            <a:extLst>
              <a:ext uri="{FF2B5EF4-FFF2-40B4-BE49-F238E27FC236}">
                <a16:creationId xmlns:a16="http://schemas.microsoft.com/office/drawing/2014/main" id="{A95EAD22-9579-4DD7-9DB7-86C8BC4DF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87" y="2541930"/>
            <a:ext cx="41529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41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89" y="528851"/>
            <a:ext cx="11343660" cy="5787543"/>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Swift</a:t>
            </a:r>
          </a:p>
          <a:p>
            <a:pPr>
              <a:lnSpc>
                <a:spcPct val="90000"/>
              </a:lnSpc>
              <a:spcAft>
                <a:spcPts val="600"/>
              </a:spcAft>
            </a:pPr>
            <a:r>
              <a:rPr lang="es-MX" sz="2400" dirty="0"/>
              <a:t>Swift para </a:t>
            </a:r>
            <a:r>
              <a:rPr lang="es-MX" sz="2400" dirty="0" err="1"/>
              <a:t>TensorFlow</a:t>
            </a:r>
            <a:r>
              <a:rPr lang="es-MX" sz="2400" dirty="0"/>
              <a:t>. Una estupenda recopilación sin fallos de las últimas y mejores características de </a:t>
            </a:r>
            <a:r>
              <a:rPr lang="es-MX" sz="2400" dirty="0" err="1"/>
              <a:t>TensorFlow</a:t>
            </a:r>
            <a:r>
              <a:rPr lang="es-MX" sz="2400" dirty="0"/>
              <a:t>, y que permite importar bibliotecas de Python como si estuviera usando Python directamente.</a:t>
            </a:r>
            <a:endParaRPr lang="en-US" sz="2400"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Weka</a:t>
            </a:r>
          </a:p>
          <a:p>
            <a:pPr algn="just">
              <a:lnSpc>
                <a:spcPct val="90000"/>
              </a:lnSpc>
              <a:spcAft>
                <a:spcPts val="600"/>
              </a:spcAft>
            </a:pPr>
            <a:r>
              <a:rPr lang="es-MX" sz="2400" dirty="0"/>
              <a:t>Contiene una colección de herramientas de visualización y algoritmos para análisis de datos y modelado predictivo, se utiliza en muchas y muy diferentes áreas, en particular con finalidades docentes y de investigación</a:t>
            </a:r>
            <a:endParaRPr lang="en-US" sz="2400"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R</a:t>
            </a:r>
          </a:p>
          <a:p>
            <a:pPr>
              <a:lnSpc>
                <a:spcPct val="90000"/>
              </a:lnSpc>
              <a:spcAft>
                <a:spcPts val="600"/>
              </a:spcAft>
            </a:pPr>
            <a:r>
              <a:rPr lang="es-MX" sz="2400" dirty="0"/>
              <a:t>Debido a su enfoque centrado en el </a:t>
            </a:r>
            <a:r>
              <a:rPr lang="es-MX" sz="2400" dirty="0" err="1"/>
              <a:t>dataframe</a:t>
            </a:r>
            <a:r>
              <a:rPr lang="es-MX" sz="2400" dirty="0"/>
              <a:t> y algunos problemas de rendimiento y operacionales en producción, no es tan utilizado en desarrollo final. Su uso es mas adecuado para prototipos. </a:t>
            </a:r>
            <a:endParaRPr lang="en-US" sz="2400" dirty="0"/>
          </a:p>
          <a:p>
            <a:pPr>
              <a:lnSpc>
                <a:spcPct val="90000"/>
              </a:lnSpc>
              <a:spcAft>
                <a:spcPts val="600"/>
              </a:spcAft>
            </a:pP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2304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sí es el nuevo MCM con CPU Intel y GPU AMD montado sobre una placa -  MuyComputer">
            <a:extLst>
              <a:ext uri="{FF2B5EF4-FFF2-40B4-BE49-F238E27FC236}">
                <a16:creationId xmlns:a16="http://schemas.microsoft.com/office/drawing/2014/main" id="{C226DEE9-5693-4EB3-84CB-C4BF6B8B9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48" t="9091" r="2331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CDCAFE0E-1E4A-48B7-A0DF-BD2BC983D5F3}"/>
              </a:ext>
            </a:extLst>
          </p:cNvPr>
          <p:cNvSpPr txBox="1"/>
          <p:nvPr/>
        </p:nvSpPr>
        <p:spPr>
          <a:xfrm>
            <a:off x="359283" y="916686"/>
            <a:ext cx="5504488" cy="4656799"/>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err="1"/>
              <a:t>En</a:t>
            </a:r>
            <a:r>
              <a:rPr lang="en-US" sz="2400" dirty="0"/>
              <a:t> </a:t>
            </a:r>
            <a:r>
              <a:rPr lang="en-US" sz="2400" dirty="0" err="1"/>
              <a:t>cuanto</a:t>
            </a:r>
            <a:r>
              <a:rPr lang="en-US" sz="2400" dirty="0"/>
              <a:t> al </a:t>
            </a:r>
            <a:r>
              <a:rPr lang="en-US" sz="2400" dirty="0" err="1"/>
              <a:t>uso</a:t>
            </a:r>
            <a:r>
              <a:rPr lang="en-US" sz="2400" dirty="0"/>
              <a:t> del HW se pueden </a:t>
            </a:r>
            <a:r>
              <a:rPr lang="en-US" sz="2400" dirty="0" err="1"/>
              <a:t>implementar</a:t>
            </a:r>
            <a:r>
              <a:rPr lang="en-US" sz="2400" dirty="0"/>
              <a:t>:</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Solo </a:t>
            </a:r>
            <a:r>
              <a:rPr lang="en-US" sz="2400" dirty="0" err="1"/>
              <a:t>en</a:t>
            </a:r>
            <a:r>
              <a:rPr lang="en-US" sz="2400" dirty="0"/>
              <a:t> CPU</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a:t>CPU/GPU </a:t>
            </a:r>
          </a:p>
          <a:p>
            <a:pPr indent="-228600">
              <a:lnSpc>
                <a:spcPct val="90000"/>
              </a:lnSpc>
              <a:spcAft>
                <a:spcPts val="600"/>
              </a:spcAft>
              <a:buFont typeface="Arial" panose="020B0604020202020204" pitchFamily="34" charset="0"/>
              <a:buChar char="•"/>
            </a:pPr>
            <a:endParaRPr lang="en-US" sz="2400" dirty="0"/>
          </a:p>
          <a:p>
            <a:pPr marL="342900" indent="-228600">
              <a:lnSpc>
                <a:spcPct val="90000"/>
              </a:lnSpc>
              <a:spcAft>
                <a:spcPts val="600"/>
              </a:spcAft>
              <a:buFont typeface="Arial" panose="020B0604020202020204" pitchFamily="34" charset="0"/>
              <a:buChar char="•"/>
            </a:pPr>
            <a:r>
              <a:rPr lang="en-US" sz="2400" dirty="0" err="1"/>
              <a:t>Utilizando</a:t>
            </a:r>
            <a:r>
              <a:rPr lang="en-US" sz="2400" dirty="0"/>
              <a:t> </a:t>
            </a:r>
            <a:r>
              <a:rPr lang="en-US" sz="2400" dirty="0" err="1"/>
              <a:t>Unidades</a:t>
            </a:r>
            <a:r>
              <a:rPr lang="en-US" sz="2400" dirty="0"/>
              <a:t> de </a:t>
            </a:r>
            <a:r>
              <a:rPr lang="en-US" sz="2400" dirty="0" err="1"/>
              <a:t>aceleracion</a:t>
            </a:r>
            <a:r>
              <a:rPr lang="en-US" sz="2400" dirty="0"/>
              <a:t> de </a:t>
            </a:r>
            <a:r>
              <a:rPr lang="en-US" sz="2400" dirty="0" err="1"/>
              <a:t>inferencia</a:t>
            </a:r>
            <a:r>
              <a:rPr lang="en-US" sz="2400" dirty="0"/>
              <a:t> (</a:t>
            </a:r>
            <a:r>
              <a:rPr lang="en-US" sz="2400" dirty="0" err="1"/>
              <a:t>Coprocesadores</a:t>
            </a:r>
            <a:r>
              <a:rPr lang="en-US" sz="2400" dirty="0"/>
              <a:t> para ML)</a:t>
            </a:r>
          </a:p>
        </p:txBody>
      </p:sp>
    </p:spTree>
    <p:extLst>
      <p:ext uri="{BB962C8B-B14F-4D97-AF65-F5344CB8AC3E}">
        <p14:creationId xmlns:p14="http://schemas.microsoft.com/office/powerpoint/2010/main" val="324138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Tamaño de los procesadores: por qué son como son y no más pequeños">
            <a:extLst>
              <a:ext uri="{FF2B5EF4-FFF2-40B4-BE49-F238E27FC236}">
                <a16:creationId xmlns:a16="http://schemas.microsoft.com/office/drawing/2014/main" id="{51F3AA3A-5A9C-43D1-AC37-2D244D2EB7F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1242" r="38829" b="1"/>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6414649" y="907231"/>
            <a:ext cx="4977578" cy="5153740"/>
          </a:xfrm>
          <a:prstGeom prst="rect">
            <a:avLst/>
          </a:prstGeom>
        </p:spPr>
        <p:txBody>
          <a:bodyPr vert="horz" lIns="91440" tIns="45720" rIns="91440" bIns="45720" rtlCol="0" anchor="ctr">
            <a:noAutofit/>
          </a:bodyPr>
          <a:lstStyle/>
          <a:p>
            <a:pPr>
              <a:lnSpc>
                <a:spcPct val="90000"/>
              </a:lnSpc>
              <a:spcAft>
                <a:spcPts val="600"/>
              </a:spcAft>
            </a:pPr>
            <a:r>
              <a:rPr lang="en-US" sz="2400" b="1" dirty="0" err="1">
                <a:solidFill>
                  <a:srgbClr val="000000"/>
                </a:solidFill>
              </a:rPr>
              <a:t>Soluciones</a:t>
            </a:r>
            <a:r>
              <a:rPr lang="en-US" sz="2400" b="1" dirty="0">
                <a:solidFill>
                  <a:srgbClr val="000000"/>
                </a:solidFill>
              </a:rPr>
              <a:t> como </a:t>
            </a:r>
            <a:r>
              <a:rPr lang="en-US" sz="2400" b="1" dirty="0" err="1">
                <a:solidFill>
                  <a:srgbClr val="000000"/>
                </a:solidFill>
              </a:rPr>
              <a:t>aplicación</a:t>
            </a:r>
            <a:r>
              <a:rPr lang="en-US" sz="2400" b="1" dirty="0">
                <a:solidFill>
                  <a:srgbClr val="000000"/>
                </a:solidFill>
              </a:rPr>
              <a:t> de </a:t>
            </a:r>
            <a:r>
              <a:rPr lang="en-US" sz="2400" b="1" dirty="0" err="1">
                <a:solidFill>
                  <a:srgbClr val="000000"/>
                </a:solidFill>
              </a:rPr>
              <a:t>escritorio</a:t>
            </a:r>
            <a:endParaRPr lang="en-US" sz="2400" b="1"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a:p>
            <a:pPr algn="just">
              <a:lnSpc>
                <a:spcPct val="90000"/>
              </a:lnSpc>
              <a:spcAft>
                <a:spcPts val="600"/>
              </a:spcAft>
            </a:pPr>
            <a:r>
              <a:rPr lang="en-US" sz="2400" b="1" dirty="0">
                <a:solidFill>
                  <a:srgbClr val="000000"/>
                </a:solidFill>
              </a:rPr>
              <a:t>Solo </a:t>
            </a:r>
            <a:r>
              <a:rPr lang="en-US" sz="2400" b="1" dirty="0" err="1">
                <a:solidFill>
                  <a:srgbClr val="000000"/>
                </a:solidFill>
              </a:rPr>
              <a:t>en</a:t>
            </a:r>
            <a:r>
              <a:rPr lang="en-US" sz="2400" b="1" dirty="0">
                <a:solidFill>
                  <a:srgbClr val="000000"/>
                </a:solidFill>
              </a:rPr>
              <a:t> CPU</a:t>
            </a:r>
          </a:p>
          <a:p>
            <a:pPr indent="-228600" algn="just">
              <a:lnSpc>
                <a:spcPct val="90000"/>
              </a:lnSpc>
              <a:spcAft>
                <a:spcPts val="600"/>
              </a:spcAft>
              <a:buFont typeface="Arial" panose="020B0604020202020204" pitchFamily="34" charset="0"/>
              <a:buChar char="•"/>
            </a:pPr>
            <a:endParaRPr lang="en-US" sz="2400" dirty="0">
              <a:solidFill>
                <a:srgbClr val="000000"/>
              </a:solidFill>
            </a:endParaRPr>
          </a:p>
          <a:p>
            <a:pPr algn="just">
              <a:lnSpc>
                <a:spcPct val="90000"/>
              </a:lnSpc>
              <a:spcAft>
                <a:spcPts val="600"/>
              </a:spcAft>
            </a:pPr>
            <a:r>
              <a:rPr lang="en-US" sz="2400" dirty="0">
                <a:solidFill>
                  <a:srgbClr val="000000"/>
                </a:solidFill>
              </a:rPr>
              <a:t>Las </a:t>
            </a:r>
            <a:r>
              <a:rPr lang="en-US" sz="2400" dirty="0" err="1">
                <a:solidFill>
                  <a:srgbClr val="000000"/>
                </a:solidFill>
              </a:rPr>
              <a:t>aplicaciones</a:t>
            </a:r>
            <a:r>
              <a:rPr lang="en-US" sz="2400" dirty="0">
                <a:solidFill>
                  <a:srgbClr val="000000"/>
                </a:solidFill>
              </a:rPr>
              <a:t> de Machine Learning son </a:t>
            </a:r>
            <a:r>
              <a:rPr lang="en-US" sz="2400" dirty="0" err="1">
                <a:solidFill>
                  <a:srgbClr val="000000"/>
                </a:solidFill>
              </a:rPr>
              <a:t>aplicaciones</a:t>
            </a:r>
            <a:r>
              <a:rPr lang="en-US" sz="2400" dirty="0">
                <a:solidFill>
                  <a:srgbClr val="000000"/>
                </a:solidFill>
              </a:rPr>
              <a:t> de </a:t>
            </a:r>
            <a:r>
              <a:rPr lang="en-US" sz="2400" dirty="0" err="1">
                <a:solidFill>
                  <a:srgbClr val="000000"/>
                </a:solidFill>
              </a:rPr>
              <a:t>calculos</a:t>
            </a:r>
            <a:r>
              <a:rPr lang="en-US" sz="2400" dirty="0">
                <a:solidFill>
                  <a:srgbClr val="000000"/>
                </a:solidFill>
              </a:rPr>
              <a:t> </a:t>
            </a:r>
            <a:r>
              <a:rPr lang="en-US" sz="2400" dirty="0" err="1">
                <a:solidFill>
                  <a:srgbClr val="000000"/>
                </a:solidFill>
              </a:rPr>
              <a:t>matriciales</a:t>
            </a:r>
            <a:r>
              <a:rPr lang="en-US" sz="2400" dirty="0">
                <a:solidFill>
                  <a:srgbClr val="000000"/>
                </a:solidFill>
              </a:rPr>
              <a:t> y </a:t>
            </a:r>
            <a:r>
              <a:rPr lang="en-US" sz="2400" dirty="0" err="1">
                <a:solidFill>
                  <a:srgbClr val="000000"/>
                </a:solidFill>
              </a:rPr>
              <a:t>en</a:t>
            </a:r>
            <a:r>
              <a:rPr lang="en-US" sz="2400" dirty="0">
                <a:solidFill>
                  <a:srgbClr val="000000"/>
                </a:solidFill>
              </a:rPr>
              <a:t> </a:t>
            </a:r>
            <a:r>
              <a:rPr lang="en-US" sz="2400" dirty="0" err="1">
                <a:solidFill>
                  <a:srgbClr val="000000"/>
                </a:solidFill>
              </a:rPr>
              <a:t>paralelo</a:t>
            </a:r>
            <a:r>
              <a:rPr lang="en-US" sz="2400" dirty="0">
                <a:solidFill>
                  <a:srgbClr val="000000"/>
                </a:solidFill>
              </a:rPr>
              <a:t>.</a:t>
            </a:r>
          </a:p>
          <a:p>
            <a:pPr indent="-228600" algn="just">
              <a:lnSpc>
                <a:spcPct val="90000"/>
              </a:lnSpc>
              <a:spcAft>
                <a:spcPts val="600"/>
              </a:spcAft>
              <a:buFont typeface="Arial" panose="020B0604020202020204" pitchFamily="34" charset="0"/>
              <a:buChar char="•"/>
            </a:pPr>
            <a:endParaRPr lang="en-US" sz="2400" dirty="0">
              <a:solidFill>
                <a:srgbClr val="000000"/>
              </a:solidFill>
            </a:endParaRPr>
          </a:p>
          <a:p>
            <a:pPr algn="just">
              <a:lnSpc>
                <a:spcPct val="90000"/>
              </a:lnSpc>
              <a:spcAft>
                <a:spcPts val="600"/>
              </a:spcAft>
            </a:pPr>
            <a:r>
              <a:rPr lang="en-US" sz="2400" dirty="0">
                <a:solidFill>
                  <a:srgbClr val="000000"/>
                </a:solidFill>
              </a:rPr>
              <a:t>Las CPU son </a:t>
            </a:r>
            <a:r>
              <a:rPr lang="en-US" sz="2400" dirty="0" err="1">
                <a:solidFill>
                  <a:srgbClr val="000000"/>
                </a:solidFill>
              </a:rPr>
              <a:t>inherentemente</a:t>
            </a:r>
            <a:r>
              <a:rPr lang="en-US" sz="2400" dirty="0">
                <a:solidFill>
                  <a:srgbClr val="000000"/>
                </a:solidFill>
              </a:rPr>
              <a:t> </a:t>
            </a:r>
            <a:r>
              <a:rPr lang="en-US" sz="2400" dirty="0" err="1">
                <a:solidFill>
                  <a:srgbClr val="000000"/>
                </a:solidFill>
              </a:rPr>
              <a:t>secuenciales</a:t>
            </a:r>
            <a:r>
              <a:rPr lang="en-US" sz="2400" dirty="0">
                <a:solidFill>
                  <a:srgbClr val="000000"/>
                </a:solidFill>
              </a:rPr>
              <a:t>, de </a:t>
            </a:r>
            <a:r>
              <a:rPr lang="en-US" sz="2400" dirty="0" err="1">
                <a:solidFill>
                  <a:srgbClr val="000000"/>
                </a:solidFill>
              </a:rPr>
              <a:t>tal</a:t>
            </a:r>
            <a:r>
              <a:rPr lang="en-US" sz="2400" dirty="0">
                <a:solidFill>
                  <a:srgbClr val="000000"/>
                </a:solidFill>
              </a:rPr>
              <a:t> </a:t>
            </a:r>
            <a:r>
              <a:rPr lang="en-US" sz="2400" dirty="0" err="1">
                <a:solidFill>
                  <a:srgbClr val="000000"/>
                </a:solidFill>
              </a:rPr>
              <a:t>manera</a:t>
            </a:r>
            <a:r>
              <a:rPr lang="en-US" sz="2400" dirty="0">
                <a:solidFill>
                  <a:srgbClr val="000000"/>
                </a:solidFill>
              </a:rPr>
              <a:t> que un </a:t>
            </a:r>
            <a:r>
              <a:rPr lang="en-US" sz="2400" dirty="0" err="1">
                <a:solidFill>
                  <a:srgbClr val="000000"/>
                </a:solidFill>
              </a:rPr>
              <a:t>sistema</a:t>
            </a:r>
            <a:r>
              <a:rPr lang="en-US" sz="2400" dirty="0">
                <a:solidFill>
                  <a:srgbClr val="000000"/>
                </a:solidFill>
              </a:rPr>
              <a:t> de ML </a:t>
            </a:r>
            <a:r>
              <a:rPr lang="en-US" sz="2400" dirty="0" err="1">
                <a:solidFill>
                  <a:srgbClr val="000000"/>
                </a:solidFill>
              </a:rPr>
              <a:t>puede</a:t>
            </a:r>
            <a:r>
              <a:rPr lang="en-US" sz="2400" dirty="0">
                <a:solidFill>
                  <a:srgbClr val="000000"/>
                </a:solidFill>
              </a:rPr>
              <a:t> </a:t>
            </a:r>
            <a:r>
              <a:rPr lang="en-US" sz="2400" dirty="0" err="1">
                <a:solidFill>
                  <a:srgbClr val="000000"/>
                </a:solidFill>
              </a:rPr>
              <a:t>ejecutar</a:t>
            </a:r>
            <a:r>
              <a:rPr lang="en-US" sz="2400" dirty="0">
                <a:solidFill>
                  <a:srgbClr val="000000"/>
                </a:solidFill>
              </a:rPr>
              <a:t> </a:t>
            </a:r>
            <a:r>
              <a:rPr lang="en-US" sz="2400" dirty="0" err="1">
                <a:solidFill>
                  <a:srgbClr val="000000"/>
                </a:solidFill>
              </a:rPr>
              <a:t>en</a:t>
            </a:r>
            <a:r>
              <a:rPr lang="en-US" sz="2400" dirty="0">
                <a:solidFill>
                  <a:srgbClr val="000000"/>
                </a:solidFill>
              </a:rPr>
              <a:t> CPU pero no lo </a:t>
            </a:r>
            <a:r>
              <a:rPr lang="en-US" sz="2400" dirty="0" err="1">
                <a:solidFill>
                  <a:srgbClr val="000000"/>
                </a:solidFill>
              </a:rPr>
              <a:t>hará</a:t>
            </a:r>
            <a:r>
              <a:rPr lang="en-US" sz="2400" dirty="0">
                <a:solidFill>
                  <a:srgbClr val="000000"/>
                </a:solidFill>
              </a:rPr>
              <a:t> de forma </a:t>
            </a:r>
            <a:r>
              <a:rPr lang="en-US" sz="2400" dirty="0" err="1">
                <a:solidFill>
                  <a:srgbClr val="000000"/>
                </a:solidFill>
              </a:rPr>
              <a:t>eficiente</a:t>
            </a:r>
            <a:r>
              <a:rPr lang="en-US" sz="2400" dirty="0">
                <a:solidFill>
                  <a:srgbClr val="000000"/>
                </a:solidFill>
              </a:rPr>
              <a:t>.</a:t>
            </a:r>
          </a:p>
        </p:txBody>
      </p:sp>
    </p:spTree>
    <p:extLst>
      <p:ext uri="{BB962C8B-B14F-4D97-AF65-F5344CB8AC3E}">
        <p14:creationId xmlns:p14="http://schemas.microsoft.com/office/powerpoint/2010/main" val="126921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90" y="528852"/>
            <a:ext cx="5616992" cy="5815678"/>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r>
              <a:rPr lang="en-US" sz="2400" dirty="0">
                <a:solidFill>
                  <a:srgbClr val="0070C0"/>
                </a:solidFill>
              </a:rPr>
              <a:t>CPU/GPU </a:t>
            </a:r>
          </a:p>
          <a:p>
            <a:pPr>
              <a:lnSpc>
                <a:spcPct val="90000"/>
              </a:lnSpc>
              <a:spcAft>
                <a:spcPts val="600"/>
              </a:spcAft>
            </a:pPr>
            <a:endParaRPr lang="en-US" sz="2400" dirty="0"/>
          </a:p>
          <a:p>
            <a:pPr algn="just">
              <a:lnSpc>
                <a:spcPct val="90000"/>
              </a:lnSpc>
              <a:spcAft>
                <a:spcPts val="600"/>
              </a:spcAft>
            </a:pPr>
            <a:r>
              <a:rPr lang="es-MX" sz="2400" dirty="0"/>
              <a:t>Como regla general, las GPU son una apuesta más segura para el aprendizaje automático rápido porque, en el fondo, el entrenamiento de modelos de ciencia de datos se compone de cálculos matemáticos matriciales simples, cuya velocidad se puede mejorar enormemente si los cálculos se pueden realizar en paralelo.</a:t>
            </a:r>
            <a:r>
              <a:rPr lang="en-US" sz="2400" dirty="0"/>
              <a:t> </a:t>
            </a:r>
          </a:p>
          <a:p>
            <a:pPr algn="just">
              <a:lnSpc>
                <a:spcPct val="90000"/>
              </a:lnSpc>
              <a:spcAft>
                <a:spcPts val="600"/>
              </a:spcAft>
            </a:pPr>
            <a:endParaRPr lang="en-US" sz="2400" dirty="0"/>
          </a:p>
          <a:p>
            <a:pPr algn="just">
              <a:lnSpc>
                <a:spcPct val="90000"/>
              </a:lnSpc>
              <a:spcAft>
                <a:spcPts val="600"/>
              </a:spcAft>
            </a:pPr>
            <a:r>
              <a:rPr lang="en-US" sz="2400" dirty="0"/>
              <a:t>Las GPU </a:t>
            </a:r>
            <a:r>
              <a:rPr lang="en-US" sz="2400" dirty="0" err="1"/>
              <a:t>actuales</a:t>
            </a:r>
            <a:r>
              <a:rPr lang="en-US" sz="2400" dirty="0"/>
              <a:t> pueden ser del </a:t>
            </a:r>
            <a:r>
              <a:rPr lang="en-US" sz="2400" dirty="0" err="1"/>
              <a:t>orden</a:t>
            </a:r>
            <a:r>
              <a:rPr lang="en-US" sz="2400" dirty="0"/>
              <a:t> de 256 </a:t>
            </a:r>
            <a:r>
              <a:rPr lang="en-US" sz="2400" dirty="0" err="1"/>
              <a:t>nucleos</a:t>
            </a:r>
            <a:r>
              <a:rPr lang="en-US" sz="2400" dirty="0"/>
              <a:t> (Core)</a:t>
            </a:r>
          </a:p>
        </p:txBody>
      </p:sp>
      <p:pic>
        <p:nvPicPr>
          <p:cNvPr id="2050" name="Picture 2" descr="Descarga de controladores NVIDIA">
            <a:extLst>
              <a:ext uri="{FF2B5EF4-FFF2-40B4-BE49-F238E27FC236}">
                <a16:creationId xmlns:a16="http://schemas.microsoft.com/office/drawing/2014/main" id="{58D29752-EB08-494D-92D3-2E1BD998E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035" y="875713"/>
            <a:ext cx="49815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D Logo | The most famous brands and company logos in the world">
            <a:extLst>
              <a:ext uri="{FF2B5EF4-FFF2-40B4-BE49-F238E27FC236}">
                <a16:creationId xmlns:a16="http://schemas.microsoft.com/office/drawing/2014/main" id="{A7389936-52B6-48D9-81D2-49C0A74EE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968" y="2352407"/>
            <a:ext cx="3957708" cy="222621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90D9D3F-67EB-44D6-80E8-89D0D3046252}"/>
              </a:ext>
            </a:extLst>
          </p:cNvPr>
          <p:cNvSpPr txBox="1"/>
          <p:nvPr/>
        </p:nvSpPr>
        <p:spPr>
          <a:xfrm>
            <a:off x="7593037" y="5316416"/>
            <a:ext cx="3267222" cy="1243417"/>
          </a:xfrm>
          <a:prstGeom prst="rect">
            <a:avLst/>
          </a:prstGeom>
          <a:noFill/>
        </p:spPr>
        <p:txBody>
          <a:bodyPr wrap="square">
            <a:spAutoFit/>
          </a:bodyPr>
          <a:lstStyle/>
          <a:p>
            <a:pPr algn="just">
              <a:lnSpc>
                <a:spcPct val="90000"/>
              </a:lnSpc>
              <a:spcAft>
                <a:spcPts val="600"/>
              </a:spcAft>
            </a:pPr>
            <a:r>
              <a:rPr lang="en-US" sz="2400" dirty="0"/>
              <a:t>NVIDIA: CUDA</a:t>
            </a:r>
          </a:p>
          <a:p>
            <a:pPr algn="just">
              <a:lnSpc>
                <a:spcPct val="90000"/>
              </a:lnSpc>
              <a:spcAft>
                <a:spcPts val="600"/>
              </a:spcAft>
            </a:pPr>
            <a:endParaRPr lang="en-US" sz="2400" dirty="0"/>
          </a:p>
          <a:p>
            <a:pPr algn="just">
              <a:lnSpc>
                <a:spcPct val="90000"/>
              </a:lnSpc>
              <a:spcAft>
                <a:spcPts val="600"/>
              </a:spcAft>
            </a:pPr>
            <a:r>
              <a:rPr lang="en-US" sz="2400" dirty="0"/>
              <a:t>AMD: OpenCL y </a:t>
            </a:r>
            <a:r>
              <a:rPr lang="en-US" sz="2400" dirty="0" err="1"/>
              <a:t>ROCm</a:t>
            </a:r>
            <a:endParaRPr lang="en-US" sz="2400" dirty="0"/>
          </a:p>
        </p:txBody>
      </p:sp>
    </p:spTree>
    <p:extLst>
      <p:ext uri="{BB962C8B-B14F-4D97-AF65-F5344CB8AC3E}">
        <p14:creationId xmlns:p14="http://schemas.microsoft.com/office/powerpoint/2010/main" val="278839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El CEO de Nvidia dice que los GPUs reemplazarán la CPU y la ley de Moore  está muerta">
            <a:extLst>
              <a:ext uri="{FF2B5EF4-FFF2-40B4-BE49-F238E27FC236}">
                <a16:creationId xmlns:a16="http://schemas.microsoft.com/office/drawing/2014/main" id="{E5BDD9D4-1AF9-4EF1-AC3E-B28D95B15C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760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Hands on with the Coral USB Accelerator | by Alasdair Allan | Medium">
            <a:extLst>
              <a:ext uri="{FF2B5EF4-FFF2-40B4-BE49-F238E27FC236}">
                <a16:creationId xmlns:a16="http://schemas.microsoft.com/office/drawing/2014/main" id="{AE997DF1-7335-4F6D-B6BC-075855E7FC5B}"/>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365" r="19707"/>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CuadroTexto 3">
            <a:extLst>
              <a:ext uri="{FF2B5EF4-FFF2-40B4-BE49-F238E27FC236}">
                <a16:creationId xmlns:a16="http://schemas.microsoft.com/office/drawing/2014/main" id="{CDCAFE0E-1E4A-48B7-A0DF-BD2BC983D5F3}"/>
              </a:ext>
            </a:extLst>
          </p:cNvPr>
          <p:cNvSpPr txBox="1"/>
          <p:nvPr/>
        </p:nvSpPr>
        <p:spPr>
          <a:xfrm>
            <a:off x="195396" y="232229"/>
            <a:ext cx="5784490" cy="4717143"/>
          </a:xfrm>
          <a:prstGeom prst="rect">
            <a:avLst/>
          </a:prstGeom>
        </p:spPr>
        <p:txBody>
          <a:bodyPr vert="horz" lIns="91440" tIns="45720" rIns="91440" bIns="45720" rtlCol="0" anchor="ctr">
            <a:noAutofit/>
          </a:bodyPr>
          <a:lstStyle/>
          <a:p>
            <a:pPr>
              <a:lnSpc>
                <a:spcPct val="90000"/>
              </a:lnSpc>
              <a:spcAft>
                <a:spcPts val="600"/>
              </a:spcAft>
            </a:pPr>
            <a:r>
              <a:rPr lang="en-US" sz="2400" b="1" dirty="0" err="1">
                <a:solidFill>
                  <a:srgbClr val="000000"/>
                </a:solidFill>
              </a:rPr>
              <a:t>Soluciones</a:t>
            </a:r>
            <a:r>
              <a:rPr lang="en-US" sz="2400" b="1" dirty="0">
                <a:solidFill>
                  <a:srgbClr val="000000"/>
                </a:solidFill>
              </a:rPr>
              <a:t> como </a:t>
            </a:r>
            <a:r>
              <a:rPr lang="en-US" sz="2400" b="1" dirty="0" err="1">
                <a:solidFill>
                  <a:srgbClr val="000000"/>
                </a:solidFill>
              </a:rPr>
              <a:t>aplicación</a:t>
            </a:r>
            <a:r>
              <a:rPr lang="en-US" sz="2400" b="1" dirty="0">
                <a:solidFill>
                  <a:srgbClr val="000000"/>
                </a:solidFill>
              </a:rPr>
              <a:t> de </a:t>
            </a:r>
            <a:r>
              <a:rPr lang="en-US" sz="2400" b="1" dirty="0" err="1">
                <a:solidFill>
                  <a:srgbClr val="000000"/>
                </a:solidFill>
              </a:rPr>
              <a:t>escritorio</a:t>
            </a:r>
            <a:endParaRPr lang="en-US" sz="2400" b="1"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a:p>
            <a:pPr>
              <a:lnSpc>
                <a:spcPct val="90000"/>
              </a:lnSpc>
              <a:spcAft>
                <a:spcPts val="600"/>
              </a:spcAft>
            </a:pPr>
            <a:r>
              <a:rPr lang="en-US" sz="2400" b="1" dirty="0" err="1">
                <a:solidFill>
                  <a:srgbClr val="000000"/>
                </a:solidFill>
              </a:rPr>
              <a:t>Unidades</a:t>
            </a:r>
            <a:r>
              <a:rPr lang="en-US" sz="2400" b="1" dirty="0">
                <a:solidFill>
                  <a:srgbClr val="000000"/>
                </a:solidFill>
              </a:rPr>
              <a:t> de </a:t>
            </a:r>
            <a:r>
              <a:rPr lang="en-US" sz="2400" b="1" dirty="0" err="1">
                <a:solidFill>
                  <a:srgbClr val="000000"/>
                </a:solidFill>
              </a:rPr>
              <a:t>aceleracion</a:t>
            </a:r>
            <a:r>
              <a:rPr lang="en-US" sz="2400" b="1" dirty="0">
                <a:solidFill>
                  <a:srgbClr val="000000"/>
                </a:solidFill>
              </a:rPr>
              <a:t> de </a:t>
            </a:r>
            <a:r>
              <a:rPr lang="en-US" sz="2400" b="1" dirty="0" err="1">
                <a:solidFill>
                  <a:srgbClr val="000000"/>
                </a:solidFill>
              </a:rPr>
              <a:t>inferencia</a:t>
            </a:r>
            <a:r>
              <a:rPr lang="en-US" sz="2400" b="1" dirty="0">
                <a:solidFill>
                  <a:srgbClr val="000000"/>
                </a:solidFill>
              </a:rPr>
              <a:t> (</a:t>
            </a:r>
            <a:r>
              <a:rPr lang="en-US" sz="2400" b="1" dirty="0" err="1">
                <a:solidFill>
                  <a:srgbClr val="000000"/>
                </a:solidFill>
              </a:rPr>
              <a:t>Coprocesadores</a:t>
            </a:r>
            <a:r>
              <a:rPr lang="en-US" sz="2400" b="1" dirty="0">
                <a:solidFill>
                  <a:srgbClr val="000000"/>
                </a:solidFill>
              </a:rPr>
              <a:t> para ML)</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a:lnSpc>
                <a:spcPct val="90000"/>
              </a:lnSpc>
              <a:spcAft>
                <a:spcPts val="600"/>
              </a:spcAft>
            </a:pPr>
            <a:r>
              <a:rPr lang="en-US" sz="2400" dirty="0">
                <a:solidFill>
                  <a:srgbClr val="000000"/>
                </a:solidFill>
              </a:rPr>
              <a:t>Son </a:t>
            </a:r>
            <a:r>
              <a:rPr lang="en-US" sz="2400" dirty="0" err="1">
                <a:solidFill>
                  <a:srgbClr val="000000"/>
                </a:solidFill>
              </a:rPr>
              <a:t>unidades</a:t>
            </a:r>
            <a:r>
              <a:rPr lang="en-US" sz="2400" dirty="0">
                <a:solidFill>
                  <a:srgbClr val="000000"/>
                </a:solidFill>
              </a:rPr>
              <a:t> que </a:t>
            </a:r>
            <a:r>
              <a:rPr lang="en-US" sz="2400" dirty="0" err="1">
                <a:solidFill>
                  <a:srgbClr val="000000"/>
                </a:solidFill>
              </a:rPr>
              <a:t>permiten</a:t>
            </a:r>
            <a:r>
              <a:rPr lang="en-US" sz="2400" dirty="0">
                <a:solidFill>
                  <a:srgbClr val="000000"/>
                </a:solidFill>
              </a:rPr>
              <a:t> </a:t>
            </a:r>
            <a:r>
              <a:rPr lang="en-US" sz="2400" dirty="0" err="1">
                <a:solidFill>
                  <a:srgbClr val="000000"/>
                </a:solidFill>
              </a:rPr>
              <a:t>acelerar</a:t>
            </a:r>
            <a:r>
              <a:rPr lang="en-US" sz="2400" dirty="0">
                <a:solidFill>
                  <a:srgbClr val="000000"/>
                </a:solidFill>
              </a:rPr>
              <a:t> los </a:t>
            </a:r>
            <a:r>
              <a:rPr lang="en-US" sz="2400" dirty="0" err="1">
                <a:solidFill>
                  <a:srgbClr val="000000"/>
                </a:solidFill>
              </a:rPr>
              <a:t>procesos</a:t>
            </a:r>
            <a:r>
              <a:rPr lang="en-US" sz="2400" dirty="0">
                <a:solidFill>
                  <a:srgbClr val="000000"/>
                </a:solidFill>
              </a:rPr>
              <a:t> de </a:t>
            </a:r>
            <a:r>
              <a:rPr lang="en-US" sz="2400" dirty="0" err="1">
                <a:solidFill>
                  <a:srgbClr val="000000"/>
                </a:solidFill>
              </a:rPr>
              <a:t>inferencia</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sistemas</a:t>
            </a:r>
            <a:r>
              <a:rPr lang="en-US" sz="2400" dirty="0">
                <a:solidFill>
                  <a:srgbClr val="000000"/>
                </a:solidFill>
              </a:rPr>
              <a:t> de machine learning.</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a:lnSpc>
                <a:spcPct val="90000"/>
              </a:lnSpc>
              <a:spcAft>
                <a:spcPts val="600"/>
              </a:spcAft>
            </a:pPr>
            <a:r>
              <a:rPr lang="en-US" sz="2400" dirty="0" err="1">
                <a:solidFill>
                  <a:srgbClr val="000000"/>
                </a:solidFill>
              </a:rPr>
              <a:t>Muchas</a:t>
            </a:r>
            <a:r>
              <a:rPr lang="en-US" sz="2400" dirty="0">
                <a:solidFill>
                  <a:srgbClr val="000000"/>
                </a:solidFill>
              </a:rPr>
              <a:t> de </a:t>
            </a:r>
            <a:r>
              <a:rPr lang="en-US" sz="2400" dirty="0" err="1">
                <a:solidFill>
                  <a:srgbClr val="000000"/>
                </a:solidFill>
              </a:rPr>
              <a:t>ellas</a:t>
            </a:r>
            <a:r>
              <a:rPr lang="en-US" sz="2400" dirty="0">
                <a:solidFill>
                  <a:srgbClr val="000000"/>
                </a:solidFill>
              </a:rPr>
              <a:t> están </a:t>
            </a:r>
            <a:r>
              <a:rPr lang="en-US" sz="2400" dirty="0" err="1">
                <a:solidFill>
                  <a:srgbClr val="000000"/>
                </a:solidFill>
              </a:rPr>
              <a:t>disponibles</a:t>
            </a:r>
            <a:r>
              <a:rPr lang="en-US" sz="2400" dirty="0">
                <a:solidFill>
                  <a:srgbClr val="000000"/>
                </a:solidFill>
              </a:rPr>
              <a:t> como </a:t>
            </a:r>
            <a:r>
              <a:rPr lang="en-US" sz="2400" dirty="0" err="1">
                <a:solidFill>
                  <a:srgbClr val="000000"/>
                </a:solidFill>
              </a:rPr>
              <a:t>coprocesadores</a:t>
            </a:r>
            <a:r>
              <a:rPr lang="en-US" sz="2400" dirty="0">
                <a:solidFill>
                  <a:srgbClr val="000000"/>
                </a:solidFill>
              </a:rPr>
              <a:t> a </a:t>
            </a:r>
            <a:r>
              <a:rPr lang="en-US" sz="2400" dirty="0" err="1">
                <a:solidFill>
                  <a:srgbClr val="000000"/>
                </a:solidFill>
              </a:rPr>
              <a:t>instalar</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placa</a:t>
            </a:r>
            <a:r>
              <a:rPr lang="en-US" sz="2400" dirty="0">
                <a:solidFill>
                  <a:srgbClr val="000000"/>
                </a:solidFill>
              </a:rPr>
              <a:t> y </a:t>
            </a:r>
            <a:r>
              <a:rPr lang="en-US" sz="2400" dirty="0" err="1">
                <a:solidFill>
                  <a:srgbClr val="000000"/>
                </a:solidFill>
              </a:rPr>
              <a:t>otras</a:t>
            </a:r>
            <a:r>
              <a:rPr lang="en-US" sz="2400" dirty="0">
                <a:solidFill>
                  <a:srgbClr val="000000"/>
                </a:solidFill>
              </a:rPr>
              <a:t> </a:t>
            </a:r>
            <a:r>
              <a:rPr lang="en-US" sz="2400" dirty="0" err="1">
                <a:solidFill>
                  <a:srgbClr val="000000"/>
                </a:solidFill>
              </a:rPr>
              <a:t>vienen</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formato</a:t>
            </a:r>
            <a:r>
              <a:rPr lang="en-US" sz="2400" dirty="0">
                <a:solidFill>
                  <a:srgbClr val="000000"/>
                </a:solidFill>
              </a:rPr>
              <a:t> de </a:t>
            </a:r>
            <a:r>
              <a:rPr lang="en-US" sz="2400" dirty="0" err="1">
                <a:solidFill>
                  <a:srgbClr val="000000"/>
                </a:solidFill>
              </a:rPr>
              <a:t>conexión</a:t>
            </a:r>
            <a:r>
              <a:rPr lang="en-US" sz="2400" dirty="0">
                <a:solidFill>
                  <a:srgbClr val="000000"/>
                </a:solidFill>
              </a:rPr>
              <a:t> por USB</a:t>
            </a:r>
          </a:p>
        </p:txBody>
      </p:sp>
      <p:pic>
        <p:nvPicPr>
          <p:cNvPr id="3080" name="Picture 8" descr="Amazon.com: Nepes Brilliant USB, Practical AI Enabled Platform NM500,  neuromorphic chip (NM500 4): Computers &amp; Accessories">
            <a:extLst>
              <a:ext uri="{FF2B5EF4-FFF2-40B4-BE49-F238E27FC236}">
                <a16:creationId xmlns:a16="http://schemas.microsoft.com/office/drawing/2014/main" id="{E35E3E82-6FBD-4B6A-8318-B5606BBD5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514" y="4987763"/>
            <a:ext cx="3030538" cy="163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21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0" y="0"/>
            <a:ext cx="11756981" cy="2170806"/>
          </a:xfrm>
          <a:prstGeom prst="rect">
            <a:avLst/>
          </a:prstGeom>
        </p:spPr>
        <p:txBody>
          <a:bodyPr vert="horz" lIns="91440" tIns="45720" rIns="91440" bIns="45720" rtlCol="0" anchor="t">
            <a:noAutofit/>
          </a:bodyPr>
          <a:lstStyle/>
          <a:p>
            <a:pPr>
              <a:lnSpc>
                <a:spcPct val="90000"/>
              </a:lnSpc>
              <a:spcAft>
                <a:spcPts val="600"/>
              </a:spcAft>
            </a:pPr>
            <a:r>
              <a:rPr lang="en-US" sz="2400" b="1" dirty="0"/>
              <a:t>Tensor Processor Unit (TPU)</a:t>
            </a:r>
          </a:p>
          <a:p>
            <a:pPr>
              <a:lnSpc>
                <a:spcPct val="90000"/>
              </a:lnSpc>
              <a:spcAft>
                <a:spcPts val="600"/>
              </a:spcAft>
            </a:pPr>
            <a:endParaRPr lang="en-US" sz="2400" dirty="0"/>
          </a:p>
          <a:p>
            <a:pPr algn="just">
              <a:lnSpc>
                <a:spcPct val="90000"/>
              </a:lnSpc>
              <a:spcAft>
                <a:spcPts val="600"/>
              </a:spcAft>
            </a:pPr>
            <a:r>
              <a:rPr lang="es-MX" sz="2400" dirty="0"/>
              <a:t>Una unidad de procesamiento tensorial o TPU es un circuito integrado de aplicación específica (ASIC) y acelerador de IA desarrollado por Google para el aprendizaje automático con redes neuronales artificiales y más específicamente optimizado para usar </a:t>
            </a:r>
            <a:r>
              <a:rPr lang="es-MX" sz="2400" dirty="0" err="1"/>
              <a:t>TensorFlow</a:t>
            </a:r>
            <a:r>
              <a:rPr lang="es-MX" sz="2400" dirty="0"/>
              <a:t> la biblioteca de código abierto para aprendizaje automático</a:t>
            </a:r>
            <a:r>
              <a:rPr lang="en-US" sz="2400" dirty="0"/>
              <a:t>.</a:t>
            </a:r>
          </a:p>
          <a:p>
            <a:pPr>
              <a:lnSpc>
                <a:spcPct val="90000"/>
              </a:lnSpc>
              <a:spcAft>
                <a:spcPts val="600"/>
              </a:spcAft>
            </a:pPr>
            <a:endParaRPr lang="en-US" sz="2400" dirty="0"/>
          </a:p>
        </p:txBody>
      </p:sp>
      <p:pic>
        <p:nvPicPr>
          <p:cNvPr id="4100" name="Picture 4" descr="Google Rounds Out Insight into TPU Architecture and Inference">
            <a:extLst>
              <a:ext uri="{FF2B5EF4-FFF2-40B4-BE49-F238E27FC236}">
                <a16:creationId xmlns:a16="http://schemas.microsoft.com/office/drawing/2014/main" id="{3C512978-7BB4-43CA-A722-B98D7E6C6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18" y="2310624"/>
            <a:ext cx="11016343" cy="440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New Movidius Myriad X VPU Packs a Custom Neural Compute Engine - ExtremeTech">
            <a:extLst>
              <a:ext uri="{FF2B5EF4-FFF2-40B4-BE49-F238E27FC236}">
                <a16:creationId xmlns:a16="http://schemas.microsoft.com/office/drawing/2014/main" id="{2286F64D-516B-4428-B64F-A0B48CFEE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776287"/>
            <a:ext cx="7734300" cy="53054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04389" y="528851"/>
            <a:ext cx="4383725" cy="5407491"/>
          </a:xfrm>
          <a:prstGeom prst="rect">
            <a:avLst/>
          </a:prstGeom>
        </p:spPr>
        <p:txBody>
          <a:bodyPr vert="horz" lIns="91440" tIns="45720" rIns="91440" bIns="45720" rtlCol="0" anchor="t">
            <a:noAutofit/>
          </a:bodyPr>
          <a:lstStyle/>
          <a:p>
            <a:pPr>
              <a:lnSpc>
                <a:spcPct val="90000"/>
              </a:lnSpc>
              <a:spcAft>
                <a:spcPts val="600"/>
              </a:spcAft>
            </a:pPr>
            <a:r>
              <a:rPr lang="en-US" sz="2400" b="1" dirty="0"/>
              <a:t>VPU - </a:t>
            </a:r>
            <a:r>
              <a:rPr lang="en-US" sz="2400" b="1" dirty="0" err="1"/>
              <a:t>Movidius</a:t>
            </a:r>
            <a:r>
              <a:rPr lang="en-US" sz="2400" b="1" dirty="0"/>
              <a:t> - </a:t>
            </a:r>
            <a:r>
              <a:rPr lang="en-US" sz="2400" b="1" dirty="0" err="1"/>
              <a:t>Miriad</a:t>
            </a:r>
            <a:endParaRPr lang="en-US" sz="2400" b="1" dirty="0"/>
          </a:p>
          <a:p>
            <a:pPr>
              <a:lnSpc>
                <a:spcPct val="90000"/>
              </a:lnSpc>
              <a:spcAft>
                <a:spcPts val="600"/>
              </a:spcAft>
            </a:pPr>
            <a:endParaRPr lang="en-US" sz="2400" dirty="0"/>
          </a:p>
          <a:p>
            <a:pPr algn="just">
              <a:lnSpc>
                <a:spcPct val="90000"/>
              </a:lnSpc>
              <a:spcAft>
                <a:spcPts val="600"/>
              </a:spcAft>
            </a:pPr>
            <a:r>
              <a:rPr lang="es-MX" sz="2400" dirty="0"/>
              <a:t>La unidad de procesamiento de visión Intel </a:t>
            </a:r>
            <a:r>
              <a:rPr lang="es-MX" sz="2400" dirty="0" err="1"/>
              <a:t>Movidius</a:t>
            </a:r>
            <a:r>
              <a:rPr lang="es-MX" sz="2400" dirty="0"/>
              <a:t> </a:t>
            </a:r>
            <a:r>
              <a:rPr lang="es-MX" sz="2400" dirty="0" err="1"/>
              <a:t>Myriad</a:t>
            </a:r>
            <a:r>
              <a:rPr lang="es-MX" sz="2400" dirty="0"/>
              <a:t> cuenta con un motor informático neuronal, un acelerador de hardware dedicado para una inferencia de red neuronal profunda. </a:t>
            </a:r>
          </a:p>
          <a:p>
            <a:pPr algn="just">
              <a:lnSpc>
                <a:spcPct val="90000"/>
              </a:lnSpc>
              <a:spcAft>
                <a:spcPts val="600"/>
              </a:spcAft>
            </a:pPr>
            <a:endParaRPr lang="es-MX" sz="2400" dirty="0"/>
          </a:p>
          <a:p>
            <a:pPr algn="just">
              <a:lnSpc>
                <a:spcPct val="90000"/>
              </a:lnSpc>
              <a:spcAft>
                <a:spcPts val="600"/>
              </a:spcAft>
            </a:pPr>
            <a:r>
              <a:rPr lang="es-MX" sz="2400" dirty="0"/>
              <a:t>El motor de cómputo neuronal, en conjunto con </a:t>
            </a:r>
            <a:r>
              <a:rPr lang="es-MX" sz="2400" dirty="0" err="1"/>
              <a:t>multiples</a:t>
            </a:r>
            <a:r>
              <a:rPr lang="es-MX" sz="2400" dirty="0"/>
              <a:t> potentes núcleos SHAVE y red de memoria inteligente de alto desempeño.</a:t>
            </a:r>
            <a:endParaRPr lang="en-US" sz="2400" dirty="0"/>
          </a:p>
        </p:txBody>
      </p:sp>
    </p:spTree>
    <p:extLst>
      <p:ext uri="{BB962C8B-B14F-4D97-AF65-F5344CB8AC3E}">
        <p14:creationId xmlns:p14="http://schemas.microsoft.com/office/powerpoint/2010/main" val="89522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7464614" y="1783959"/>
            <a:ext cx="4087306" cy="2889114"/>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Inteligencia</a:t>
            </a:r>
          </a:p>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Artificial</a:t>
            </a:r>
          </a:p>
          <a:p>
            <a:pPr>
              <a:lnSpc>
                <a:spcPct val="90000"/>
              </a:lnSpc>
              <a:spcBef>
                <a:spcPct val="0"/>
              </a:spcBef>
              <a:spcAft>
                <a:spcPts val="600"/>
              </a:spcAft>
            </a:pPr>
            <a:endParaRPr lang="en-US" sz="4600" b="1" dirty="0">
              <a:latin typeface="+mj-lt"/>
              <a:ea typeface="+mj-ea"/>
              <a:cs typeface="+mj-cs"/>
            </a:endParaRPr>
          </a:p>
          <a:p>
            <a:pPr algn="ctr">
              <a:lnSpc>
                <a:spcPct val="90000"/>
              </a:lnSpc>
              <a:spcBef>
                <a:spcPct val="0"/>
              </a:spcBef>
              <a:spcAft>
                <a:spcPts val="600"/>
              </a:spcAft>
            </a:pPr>
            <a:r>
              <a:rPr lang="en-US" sz="4600" b="1" dirty="0">
                <a:latin typeface="+mj-lt"/>
                <a:ea typeface="+mj-ea"/>
                <a:cs typeface="+mj-cs"/>
              </a:rPr>
              <a:t>Como </a:t>
            </a:r>
            <a:r>
              <a:rPr lang="en-US" sz="4600" b="1" dirty="0" err="1">
                <a:latin typeface="+mj-lt"/>
                <a:ea typeface="+mj-ea"/>
                <a:cs typeface="+mj-cs"/>
              </a:rPr>
              <a:t>implementar</a:t>
            </a:r>
            <a:r>
              <a:rPr lang="en-US" sz="4600" b="1" dirty="0">
                <a:latin typeface="+mj-lt"/>
                <a:ea typeface="+mj-ea"/>
                <a:cs typeface="+mj-cs"/>
              </a:rPr>
              <a:t> </a:t>
            </a:r>
            <a:r>
              <a:rPr lang="en-US" sz="4600" b="1" dirty="0" err="1">
                <a:latin typeface="+mj-lt"/>
                <a:ea typeface="+mj-ea"/>
                <a:cs typeface="+mj-cs"/>
              </a:rPr>
              <a:t>soluciones</a:t>
            </a:r>
            <a:endParaRPr lang="en-US" sz="4600" b="1" dirty="0">
              <a:latin typeface="+mj-lt"/>
              <a:ea typeface="+mj-ea"/>
              <a:cs typeface="+mj-cs"/>
            </a:endParaRP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2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5" name="Picture 13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CuadroTexto 3">
            <a:extLst>
              <a:ext uri="{FF2B5EF4-FFF2-40B4-BE49-F238E27FC236}">
                <a16:creationId xmlns:a16="http://schemas.microsoft.com/office/drawing/2014/main" id="{CDCAFE0E-1E4A-48B7-A0DF-BD2BC983D5F3}"/>
              </a:ext>
            </a:extLst>
          </p:cNvPr>
          <p:cNvSpPr txBox="1"/>
          <p:nvPr/>
        </p:nvSpPr>
        <p:spPr>
          <a:xfrm>
            <a:off x="340540" y="109515"/>
            <a:ext cx="9601746" cy="1370942"/>
          </a:xfrm>
          <a:prstGeom prst="rect">
            <a:avLst/>
          </a:prstGeom>
        </p:spPr>
        <p:txBody>
          <a:bodyPr vert="horz" lIns="91440" tIns="45720" rIns="91440" bIns="45720" rtlCol="0" anchor="ctr">
            <a:normAutofit/>
          </a:bodyPr>
          <a:lstStyle/>
          <a:p>
            <a:pPr>
              <a:lnSpc>
                <a:spcPct val="90000"/>
              </a:lnSpc>
              <a:spcAft>
                <a:spcPts val="600"/>
              </a:spcAft>
            </a:pPr>
            <a:r>
              <a:rPr lang="en-US" sz="2000" b="1" dirty="0" err="1">
                <a:solidFill>
                  <a:srgbClr val="000000"/>
                </a:solidFill>
              </a:rPr>
              <a:t>Nepes</a:t>
            </a:r>
            <a:r>
              <a:rPr lang="en-US" sz="2000" b="1" dirty="0">
                <a:solidFill>
                  <a:srgbClr val="000000"/>
                </a:solidFill>
              </a:rPr>
              <a:t> - NM500 chip</a:t>
            </a:r>
          </a:p>
          <a:p>
            <a:pPr indent="-228600">
              <a:lnSpc>
                <a:spcPct val="90000"/>
              </a:lnSpc>
              <a:spcAft>
                <a:spcPts val="600"/>
              </a:spcAft>
              <a:buFont typeface="Arial" panose="020B0604020202020204" pitchFamily="34" charset="0"/>
              <a:buChar char="•"/>
            </a:pPr>
            <a:endParaRPr lang="en-US" sz="2000" dirty="0">
              <a:solidFill>
                <a:srgbClr val="000000"/>
              </a:solidFill>
            </a:endParaRPr>
          </a:p>
          <a:p>
            <a:pPr>
              <a:lnSpc>
                <a:spcPct val="90000"/>
              </a:lnSpc>
              <a:spcAft>
                <a:spcPts val="600"/>
              </a:spcAft>
            </a:pPr>
            <a:r>
              <a:rPr lang="en-US" sz="2000" dirty="0">
                <a:solidFill>
                  <a:srgbClr val="000000"/>
                </a:solidFill>
              </a:rPr>
              <a:t>Es un chip que </a:t>
            </a:r>
            <a:r>
              <a:rPr lang="en-US" sz="2000" dirty="0" err="1">
                <a:solidFill>
                  <a:srgbClr val="000000"/>
                </a:solidFill>
              </a:rPr>
              <a:t>implementa</a:t>
            </a:r>
            <a:r>
              <a:rPr lang="en-US" sz="2000" dirty="0">
                <a:solidFill>
                  <a:srgbClr val="000000"/>
                </a:solidFill>
              </a:rPr>
              <a:t> un </a:t>
            </a:r>
            <a:r>
              <a:rPr lang="en-US" sz="2000" dirty="0" err="1">
                <a:solidFill>
                  <a:srgbClr val="000000"/>
                </a:solidFill>
              </a:rPr>
              <a:t>numero</a:t>
            </a:r>
            <a:r>
              <a:rPr lang="en-US" sz="2000" dirty="0">
                <a:solidFill>
                  <a:srgbClr val="000000"/>
                </a:solidFill>
              </a:rPr>
              <a:t> de </a:t>
            </a:r>
            <a:r>
              <a:rPr lang="en-US" sz="2000" dirty="0" err="1">
                <a:solidFill>
                  <a:srgbClr val="000000"/>
                </a:solidFill>
              </a:rPr>
              <a:t>neuronas</a:t>
            </a:r>
            <a:r>
              <a:rPr lang="en-US" sz="2000" dirty="0">
                <a:solidFill>
                  <a:srgbClr val="000000"/>
                </a:solidFill>
              </a:rPr>
              <a:t> </a:t>
            </a:r>
            <a:r>
              <a:rPr lang="en-US" sz="2000" dirty="0" err="1">
                <a:solidFill>
                  <a:srgbClr val="000000"/>
                </a:solidFill>
              </a:rPr>
              <a:t>artificiales</a:t>
            </a:r>
            <a:r>
              <a:rPr lang="en-US" sz="2000" dirty="0">
                <a:solidFill>
                  <a:srgbClr val="000000"/>
                </a:solidFill>
              </a:rPr>
              <a:t> </a:t>
            </a:r>
            <a:r>
              <a:rPr lang="en-US" sz="2000" dirty="0" err="1">
                <a:solidFill>
                  <a:srgbClr val="000000"/>
                </a:solidFill>
              </a:rPr>
              <a:t>directamente</a:t>
            </a:r>
            <a:r>
              <a:rPr lang="en-US" sz="2000" dirty="0">
                <a:solidFill>
                  <a:srgbClr val="000000"/>
                </a:solidFill>
              </a:rPr>
              <a:t> (576).</a:t>
            </a:r>
          </a:p>
        </p:txBody>
      </p:sp>
      <p:pic>
        <p:nvPicPr>
          <p:cNvPr id="5122" name="Picture 2">
            <a:extLst>
              <a:ext uri="{FF2B5EF4-FFF2-40B4-BE49-F238E27FC236}">
                <a16:creationId xmlns:a16="http://schemas.microsoft.com/office/drawing/2014/main" id="{478DC0CA-1BD2-4602-A03F-992F3406E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111" y="1480457"/>
            <a:ext cx="9939843" cy="526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0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7464614" y="1783959"/>
            <a:ext cx="4087306" cy="2889114"/>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Inteligencia</a:t>
            </a:r>
          </a:p>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Artificial</a:t>
            </a:r>
          </a:p>
          <a:p>
            <a:pPr>
              <a:lnSpc>
                <a:spcPct val="90000"/>
              </a:lnSpc>
              <a:spcBef>
                <a:spcPct val="0"/>
              </a:spcBef>
              <a:spcAft>
                <a:spcPts val="600"/>
              </a:spcAft>
            </a:pPr>
            <a:endParaRPr lang="en-US" sz="4600" b="1" dirty="0">
              <a:latin typeface="+mj-lt"/>
              <a:ea typeface="+mj-ea"/>
              <a:cs typeface="+mj-cs"/>
            </a:endParaRPr>
          </a:p>
          <a:p>
            <a:pPr algn="ctr">
              <a:lnSpc>
                <a:spcPct val="90000"/>
              </a:lnSpc>
              <a:spcBef>
                <a:spcPct val="0"/>
              </a:spcBef>
              <a:spcAft>
                <a:spcPts val="600"/>
              </a:spcAft>
            </a:pPr>
            <a:r>
              <a:rPr lang="en-US" sz="4600" b="1" dirty="0" err="1">
                <a:latin typeface="+mj-lt"/>
                <a:ea typeface="+mj-ea"/>
                <a:cs typeface="+mj-cs"/>
              </a:rPr>
              <a:t>Soluciones</a:t>
            </a:r>
            <a:r>
              <a:rPr lang="en-US" sz="4600" b="1" dirty="0">
                <a:latin typeface="+mj-lt"/>
                <a:ea typeface="+mj-ea"/>
                <a:cs typeface="+mj-cs"/>
              </a:rPr>
              <a:t> </a:t>
            </a:r>
            <a:r>
              <a:rPr lang="en-US" sz="4600" b="1" dirty="0" err="1">
                <a:latin typeface="+mj-lt"/>
                <a:ea typeface="+mj-ea"/>
                <a:cs typeface="+mj-cs"/>
              </a:rPr>
              <a:t>en</a:t>
            </a:r>
            <a:r>
              <a:rPr lang="en-US" sz="4600" b="1" dirty="0">
                <a:latin typeface="+mj-lt"/>
                <a:ea typeface="+mj-ea"/>
                <a:cs typeface="+mj-cs"/>
              </a:rPr>
              <a:t> la </a:t>
            </a:r>
            <a:r>
              <a:rPr lang="en-US" sz="4600" b="1" dirty="0" err="1">
                <a:latin typeface="+mj-lt"/>
                <a:ea typeface="+mj-ea"/>
                <a:cs typeface="+mj-cs"/>
              </a:rPr>
              <a:t>nube</a:t>
            </a:r>
            <a:endParaRPr lang="en-US" sz="4600" b="1" dirty="0">
              <a:latin typeface="+mj-lt"/>
              <a:ea typeface="+mj-ea"/>
              <a:cs typeface="+mj-cs"/>
            </a:endParaRP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3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D0E9800-53A3-4F7D-97AE-1709E3704044}"/>
              </a:ext>
            </a:extLst>
          </p:cNvPr>
          <p:cNvSpPr txBox="1"/>
          <p:nvPr/>
        </p:nvSpPr>
        <p:spPr>
          <a:xfrm>
            <a:off x="330199" y="392325"/>
            <a:ext cx="5504544" cy="5600512"/>
          </a:xfrm>
          <a:prstGeom prst="rect">
            <a:avLst/>
          </a:prstGeom>
        </p:spPr>
        <p:style>
          <a:lnRef idx="0">
            <a:scrgbClr r="0" g="0" b="0"/>
          </a:lnRef>
          <a:fillRef idx="0">
            <a:scrgbClr r="0" g="0" b="0"/>
          </a:fillRef>
          <a:effectRef idx="0">
            <a:scrgbClr r="0" g="0" b="0"/>
          </a:effectRef>
          <a:fontRef idx="none"/>
        </p:style>
        <p:txBody>
          <a:bodyPr vert="horz" lIns="91440" tIns="45720" rIns="91440" bIns="45720" rtlCol="0">
            <a:noAutofit/>
          </a:bodyPr>
          <a:lstStyle/>
          <a:p>
            <a:pPr>
              <a:lnSpc>
                <a:spcPct val="90000"/>
              </a:lnSpc>
              <a:spcAft>
                <a:spcPts val="600"/>
              </a:spcAft>
            </a:pPr>
            <a:r>
              <a:rPr lang="en-US" sz="2800" b="1" dirty="0"/>
              <a:t>Cloud Computing</a:t>
            </a:r>
          </a:p>
          <a:p>
            <a:pPr>
              <a:lnSpc>
                <a:spcPct val="90000"/>
              </a:lnSpc>
              <a:spcAft>
                <a:spcPts val="600"/>
              </a:spcAft>
            </a:pPr>
            <a:endParaRPr lang="en-US" sz="2800" b="1" dirty="0"/>
          </a:p>
          <a:p>
            <a:pPr algn="just">
              <a:lnSpc>
                <a:spcPct val="90000"/>
              </a:lnSpc>
              <a:spcAft>
                <a:spcPts val="600"/>
              </a:spcAft>
            </a:pPr>
            <a:r>
              <a:rPr lang="en-US" sz="2800" b="1" dirty="0"/>
              <a:t>E</a:t>
            </a:r>
            <a:r>
              <a:rPr lang="en-US" sz="2800" dirty="0"/>
              <a:t>s el conjunto de </a:t>
            </a:r>
            <a:r>
              <a:rPr lang="en-US" sz="2800" dirty="0" err="1"/>
              <a:t>programas</a:t>
            </a:r>
            <a:r>
              <a:rPr lang="en-US" sz="2800" dirty="0"/>
              <a:t> y </a:t>
            </a:r>
            <a:r>
              <a:rPr lang="en-US" sz="2800" dirty="0" err="1"/>
              <a:t>servicios</a:t>
            </a:r>
            <a:r>
              <a:rPr lang="en-US" sz="2800" dirty="0"/>
              <a:t> </a:t>
            </a:r>
            <a:r>
              <a:rPr lang="en-US" sz="2800" dirty="0" err="1"/>
              <a:t>alojados</a:t>
            </a:r>
            <a:r>
              <a:rPr lang="en-US" sz="2800" dirty="0"/>
              <a:t> </a:t>
            </a:r>
            <a:r>
              <a:rPr lang="en-US" sz="2800" dirty="0" err="1"/>
              <a:t>en</a:t>
            </a:r>
            <a:r>
              <a:rPr lang="en-US" sz="2800" dirty="0"/>
              <a:t> un </a:t>
            </a:r>
            <a:r>
              <a:rPr lang="en-US" sz="2800" dirty="0" err="1"/>
              <a:t>servidor</a:t>
            </a:r>
            <a:r>
              <a:rPr lang="en-US" sz="2800" dirty="0"/>
              <a:t> </a:t>
            </a:r>
            <a:r>
              <a:rPr lang="en-US" sz="2800" dirty="0" err="1"/>
              <a:t>conectado</a:t>
            </a:r>
            <a:r>
              <a:rPr lang="en-US" sz="2800" dirty="0"/>
              <a:t> a la Red, </a:t>
            </a:r>
            <a:r>
              <a:rPr lang="en-US" sz="2800" dirty="0" err="1"/>
              <a:t>accesible</a:t>
            </a:r>
            <a:r>
              <a:rPr lang="en-US" sz="2800" dirty="0"/>
              <a:t> </a:t>
            </a:r>
            <a:r>
              <a:rPr lang="en-US" sz="2800" dirty="0" err="1"/>
              <a:t>desde</a:t>
            </a:r>
            <a:r>
              <a:rPr lang="en-US" sz="2800" dirty="0"/>
              <a:t> </a:t>
            </a:r>
            <a:r>
              <a:rPr lang="en-US" sz="2800" dirty="0" err="1"/>
              <a:t>cualquier</a:t>
            </a:r>
            <a:r>
              <a:rPr lang="en-US" sz="2800" dirty="0"/>
              <a:t> </a:t>
            </a:r>
            <a:r>
              <a:rPr lang="en-US" sz="2800" dirty="0" err="1"/>
              <a:t>computador</a:t>
            </a:r>
            <a:r>
              <a:rPr lang="en-US" sz="2800" dirty="0"/>
              <a:t> (sea </a:t>
            </a:r>
            <a:r>
              <a:rPr lang="en-US" sz="2800" dirty="0" err="1"/>
              <a:t>cual</a:t>
            </a:r>
            <a:r>
              <a:rPr lang="en-US" sz="2800" dirty="0"/>
              <a:t> sea el </a:t>
            </a:r>
            <a:r>
              <a:rPr lang="en-US" sz="2800" dirty="0" err="1"/>
              <a:t>sistema</a:t>
            </a:r>
            <a:r>
              <a:rPr lang="en-US" sz="2800" dirty="0"/>
              <a:t> </a:t>
            </a:r>
            <a:r>
              <a:rPr lang="en-US" sz="2800" dirty="0" err="1"/>
              <a:t>operativo</a:t>
            </a:r>
            <a:r>
              <a:rPr lang="en-US" sz="2800" dirty="0"/>
              <a:t> que </a:t>
            </a:r>
            <a:r>
              <a:rPr lang="en-US" sz="2800" dirty="0" err="1"/>
              <a:t>éste</a:t>
            </a:r>
            <a:r>
              <a:rPr lang="en-US" sz="2800" dirty="0"/>
              <a:t> </a:t>
            </a:r>
            <a:r>
              <a:rPr lang="en-US" sz="2800" dirty="0" err="1"/>
              <a:t>ejecute</a:t>
            </a:r>
            <a:r>
              <a:rPr lang="en-US" sz="2800" dirty="0"/>
              <a:t>) con </a:t>
            </a:r>
            <a:r>
              <a:rPr lang="en-US" sz="2800" dirty="0" err="1"/>
              <a:t>conexión</a:t>
            </a:r>
            <a:r>
              <a:rPr lang="en-US" sz="2800" dirty="0"/>
              <a:t> a Internet sin </a:t>
            </a:r>
            <a:r>
              <a:rPr lang="en-US" sz="2800" dirty="0" err="1"/>
              <a:t>necesidad</a:t>
            </a:r>
            <a:r>
              <a:rPr lang="en-US" sz="2800" dirty="0"/>
              <a:t> de </a:t>
            </a:r>
            <a:r>
              <a:rPr lang="en-US" sz="2800" dirty="0" err="1"/>
              <a:t>instalar</a:t>
            </a:r>
            <a:r>
              <a:rPr lang="en-US" sz="2800" dirty="0"/>
              <a:t> </a:t>
            </a:r>
            <a:r>
              <a:rPr lang="en-US" sz="2800" dirty="0" err="1"/>
              <a:t>aplicaciones</a:t>
            </a:r>
            <a:r>
              <a:rPr lang="en-US" sz="2800" dirty="0"/>
              <a:t> </a:t>
            </a:r>
            <a:r>
              <a:rPr lang="en-US" sz="2800" dirty="0" err="1"/>
              <a:t>ejecutables</a:t>
            </a:r>
            <a:r>
              <a:rPr lang="en-US" sz="2800" dirty="0"/>
              <a:t> </a:t>
            </a:r>
            <a:r>
              <a:rPr lang="en-US" sz="2800" dirty="0" err="1"/>
              <a:t>en</a:t>
            </a:r>
            <a:r>
              <a:rPr lang="en-US" sz="2800" dirty="0"/>
              <a:t> </a:t>
            </a:r>
            <a:r>
              <a:rPr lang="en-US" sz="2800" dirty="0" err="1"/>
              <a:t>su</a:t>
            </a:r>
            <a:r>
              <a:rPr lang="en-US" sz="2800" dirty="0"/>
              <a:t> disco </a:t>
            </a:r>
            <a:r>
              <a:rPr lang="en-US" sz="2800" dirty="0" err="1"/>
              <a:t>duro</a:t>
            </a:r>
            <a:r>
              <a:rPr lang="en-US" sz="2800" dirty="0"/>
              <a:t> y donde </a:t>
            </a:r>
            <a:r>
              <a:rPr lang="en-US" sz="2800" dirty="0" err="1"/>
              <a:t>también</a:t>
            </a:r>
            <a:r>
              <a:rPr lang="en-US" sz="2800" dirty="0"/>
              <a:t> se </a:t>
            </a:r>
            <a:r>
              <a:rPr lang="en-US" sz="2800" dirty="0" err="1"/>
              <a:t>almacena</a:t>
            </a:r>
            <a:r>
              <a:rPr lang="en-US" sz="2800" dirty="0"/>
              <a:t> la información </a:t>
            </a:r>
            <a:r>
              <a:rPr lang="en-US" sz="2800" dirty="0" err="1"/>
              <a:t>generada</a:t>
            </a:r>
            <a:r>
              <a:rPr lang="en-US" sz="2800" dirty="0"/>
              <a:t> por estas </a:t>
            </a:r>
            <a:r>
              <a:rPr lang="en-US" sz="2800" dirty="0" err="1"/>
              <a:t>mismas</a:t>
            </a:r>
            <a:r>
              <a:rPr lang="en-US" sz="2800" dirty="0"/>
              <a:t> </a:t>
            </a:r>
            <a:r>
              <a:rPr lang="en-US" sz="2800" dirty="0" err="1"/>
              <a:t>aplicaciones</a:t>
            </a:r>
            <a:r>
              <a:rPr lang="en-US" sz="2800" dirty="0"/>
              <a:t> o </a:t>
            </a:r>
            <a:r>
              <a:rPr lang="en-US" sz="2800" dirty="0" err="1"/>
              <a:t>servicios</a:t>
            </a:r>
            <a:endParaRPr lang="en-US" sz="2800" dirty="0"/>
          </a:p>
        </p:txBody>
      </p:sp>
      <p:pic>
        <p:nvPicPr>
          <p:cNvPr id="6" name="Picture 2" descr="Computación en la nube - Wikipedia, la enciclopedia libre">
            <a:extLst>
              <a:ext uri="{FF2B5EF4-FFF2-40B4-BE49-F238E27FC236}">
                <a16:creationId xmlns:a16="http://schemas.microsoft.com/office/drawing/2014/main" id="{41121CA6-CE3B-401B-A7B7-EA61E66E08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68" r="4979" b="2"/>
          <a:stretch/>
        </p:blipFill>
        <p:spPr bwMode="auto">
          <a:xfrm>
            <a:off x="6570316" y="549482"/>
            <a:ext cx="5157216" cy="5286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4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38" name="Picture 2" descr="El 75% de las empresas considera necesario invertir en Cloud Computing">
            <a:extLst>
              <a:ext uri="{FF2B5EF4-FFF2-40B4-BE49-F238E27FC236}">
                <a16:creationId xmlns:a16="http://schemas.microsoft.com/office/drawing/2014/main" id="{33A429CA-3A41-4FEF-92E1-40C6762CE5C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5" r="1" b="1"/>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CD758B8-6DE6-4BCF-A528-0B59E4F4C8C4}"/>
              </a:ext>
            </a:extLst>
          </p:cNvPr>
          <p:cNvSpPr txBox="1"/>
          <p:nvPr/>
        </p:nvSpPr>
        <p:spPr>
          <a:xfrm>
            <a:off x="670705" y="1163578"/>
            <a:ext cx="10905066" cy="4393982"/>
          </a:xfrm>
          <a:prstGeom prst="rect">
            <a:avLst/>
          </a:prstGeom>
        </p:spPr>
        <p:style>
          <a:lnRef idx="0">
            <a:scrgbClr r="0" g="0" b="0"/>
          </a:lnRef>
          <a:fillRef idx="0">
            <a:scrgbClr r="0" g="0" b="0"/>
          </a:fillRef>
          <a:effectRef idx="0">
            <a:scrgbClr r="0" g="0" b="0"/>
          </a:effectRef>
          <a:fontRef idx="none"/>
        </p:style>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t>Cloud Computing: </a:t>
            </a:r>
          </a:p>
          <a:p>
            <a:pPr>
              <a:lnSpc>
                <a:spcPct val="90000"/>
              </a:lnSpc>
              <a:spcAft>
                <a:spcPts val="600"/>
              </a:spcAft>
            </a:pPr>
            <a:r>
              <a:rPr lang="en-US" sz="2400" dirty="0" err="1"/>
              <a:t>Consiste</a:t>
            </a:r>
            <a:r>
              <a:rPr lang="en-US" sz="2400" dirty="0"/>
              <a:t> </a:t>
            </a:r>
            <a:r>
              <a:rPr lang="en-US" sz="2400" dirty="0" err="1"/>
              <a:t>en</a:t>
            </a:r>
            <a:r>
              <a:rPr lang="en-US" sz="2400" dirty="0"/>
              <a:t> el </a:t>
            </a:r>
            <a:r>
              <a:rPr lang="en-US" sz="2400" dirty="0" err="1"/>
              <a:t>suministro</a:t>
            </a:r>
            <a:r>
              <a:rPr lang="en-US" sz="2400" dirty="0"/>
              <a:t> de </a:t>
            </a:r>
            <a:r>
              <a:rPr lang="en-US" sz="2400" dirty="0" err="1"/>
              <a:t>recursos</a:t>
            </a:r>
            <a:r>
              <a:rPr lang="en-US" sz="2400" dirty="0"/>
              <a:t> </a:t>
            </a:r>
            <a:r>
              <a:rPr lang="en-US" sz="2400" dirty="0" err="1"/>
              <a:t>informáticos</a:t>
            </a:r>
            <a:r>
              <a:rPr lang="en-US" sz="2400" dirty="0"/>
              <a:t> a </a:t>
            </a:r>
            <a:r>
              <a:rPr lang="en-US" sz="2400" dirty="0" err="1"/>
              <a:t>petición</a:t>
            </a:r>
            <a:r>
              <a:rPr lang="en-US" sz="2400" dirty="0"/>
              <a:t>, </a:t>
            </a:r>
            <a:r>
              <a:rPr lang="en-US" sz="2400" dirty="0" err="1"/>
              <a:t>desde</a:t>
            </a:r>
            <a:r>
              <a:rPr lang="en-US" sz="2400" dirty="0"/>
              <a:t> </a:t>
            </a:r>
            <a:r>
              <a:rPr lang="en-US" sz="2400" dirty="0" err="1"/>
              <a:t>aplicaciones</a:t>
            </a:r>
            <a:r>
              <a:rPr lang="en-US" sz="2400" dirty="0"/>
              <a:t> hasta </a:t>
            </a:r>
            <a:r>
              <a:rPr lang="en-US" sz="2400" dirty="0" err="1"/>
              <a:t>centros</a:t>
            </a:r>
            <a:r>
              <a:rPr lang="en-US" sz="2400" dirty="0"/>
              <a:t> de </a:t>
            </a:r>
            <a:r>
              <a:rPr lang="en-US" sz="2400" dirty="0" err="1"/>
              <a:t>datos</a:t>
            </a:r>
            <a:r>
              <a:rPr lang="en-US" sz="2400" dirty="0"/>
              <a:t>, a </a:t>
            </a:r>
            <a:r>
              <a:rPr lang="en-US" sz="2400" dirty="0" err="1"/>
              <a:t>través</a:t>
            </a:r>
            <a:r>
              <a:rPr lang="en-US" sz="2400" dirty="0"/>
              <a:t> de Internet y con un </a:t>
            </a:r>
            <a:r>
              <a:rPr lang="en-US" sz="2400" dirty="0" err="1"/>
              <a:t>modelo</a:t>
            </a:r>
            <a:r>
              <a:rPr lang="en-US" sz="2400" dirty="0"/>
              <a:t> de </a:t>
            </a:r>
            <a:r>
              <a:rPr lang="en-US" sz="2400" dirty="0" err="1"/>
              <a:t>pago</a:t>
            </a:r>
            <a:r>
              <a:rPr lang="en-US" sz="2400" dirty="0"/>
              <a:t> </a:t>
            </a:r>
            <a:r>
              <a:rPr lang="en-US" sz="2400" dirty="0" err="1"/>
              <a:t>según</a:t>
            </a:r>
            <a:r>
              <a:rPr lang="en-US" sz="2400" dirty="0"/>
              <a:t> </a:t>
            </a:r>
            <a:r>
              <a:rPr lang="en-US" sz="2400" dirty="0" err="1"/>
              <a:t>uso</a:t>
            </a:r>
            <a:r>
              <a:rPr lang="en-US" sz="2400" dirty="0"/>
              <a:t>.</a:t>
            </a:r>
          </a:p>
          <a:p>
            <a:pPr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err="1"/>
              <a:t>Recursos</a:t>
            </a:r>
            <a:r>
              <a:rPr lang="en-US" sz="2400" dirty="0"/>
              <a:t> flexibles: </a:t>
            </a:r>
            <a:r>
              <a:rPr lang="en-US" sz="2400" dirty="0" err="1"/>
              <a:t>aumente</a:t>
            </a:r>
            <a:r>
              <a:rPr lang="en-US" sz="2400" dirty="0"/>
              <a:t> o </a:t>
            </a:r>
            <a:r>
              <a:rPr lang="en-US" sz="2400" dirty="0" err="1"/>
              <a:t>reduzca</a:t>
            </a:r>
            <a:r>
              <a:rPr lang="en-US" sz="2400" dirty="0"/>
              <a:t> los </a:t>
            </a:r>
            <a:r>
              <a:rPr lang="en-US" sz="2400" dirty="0" err="1"/>
              <a:t>recursos</a:t>
            </a:r>
            <a:r>
              <a:rPr lang="en-US" sz="2400" dirty="0"/>
              <a:t> de forma </a:t>
            </a:r>
            <a:r>
              <a:rPr lang="en-US" sz="2400" dirty="0" err="1"/>
              <a:t>rápida</a:t>
            </a:r>
            <a:r>
              <a:rPr lang="en-US" sz="2400" dirty="0"/>
              <a:t> y </a:t>
            </a:r>
            <a:r>
              <a:rPr lang="en-US" sz="2400" dirty="0" err="1"/>
              <a:t>sencilla</a:t>
            </a:r>
            <a:r>
              <a:rPr lang="en-US" sz="2400" dirty="0"/>
              <a:t> para </a:t>
            </a:r>
            <a:r>
              <a:rPr lang="en-US" sz="2400" dirty="0" err="1"/>
              <a:t>cubrir</a:t>
            </a:r>
            <a:r>
              <a:rPr lang="en-US" sz="2400" dirty="0"/>
              <a:t> la </a:t>
            </a:r>
            <a:r>
              <a:rPr lang="en-US" sz="2400" dirty="0" err="1"/>
              <a:t>demanda</a:t>
            </a:r>
            <a:endParaRPr lang="en-US" sz="2400" dirty="0"/>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err="1"/>
              <a:t>Servicio</a:t>
            </a:r>
            <a:r>
              <a:rPr lang="en-US" sz="2400" dirty="0"/>
              <a:t> </a:t>
            </a:r>
            <a:r>
              <a:rPr lang="en-US" sz="2400" dirty="0" err="1"/>
              <a:t>medido</a:t>
            </a:r>
            <a:r>
              <a:rPr lang="en-US" sz="2400" dirty="0"/>
              <a:t> para que </a:t>
            </a:r>
            <a:r>
              <a:rPr lang="en-US" sz="2400" dirty="0" err="1"/>
              <a:t>sólo</a:t>
            </a:r>
            <a:r>
              <a:rPr lang="en-US" sz="2400" dirty="0"/>
              <a:t> </a:t>
            </a:r>
            <a:r>
              <a:rPr lang="en-US" sz="2400" dirty="0" err="1"/>
              <a:t>pague</a:t>
            </a:r>
            <a:r>
              <a:rPr lang="en-US" sz="2400" dirty="0"/>
              <a:t> lo que </a:t>
            </a:r>
            <a:r>
              <a:rPr lang="en-US" sz="2400" dirty="0" err="1"/>
              <a:t>utilice</a:t>
            </a:r>
            <a:endParaRPr lang="en-US" sz="2400" dirty="0"/>
          </a:p>
          <a:p>
            <a:pPr marL="285750"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err="1"/>
              <a:t>Autoservicio</a:t>
            </a:r>
            <a:r>
              <a:rPr lang="en-US" sz="2400" dirty="0"/>
              <a:t>: todos los </a:t>
            </a:r>
            <a:r>
              <a:rPr lang="en-US" sz="2400" dirty="0" err="1"/>
              <a:t>recursos</a:t>
            </a:r>
            <a:r>
              <a:rPr lang="en-US" sz="2400" dirty="0"/>
              <a:t> de TI que </a:t>
            </a:r>
            <a:r>
              <a:rPr lang="en-US" sz="2400" dirty="0" err="1"/>
              <a:t>necesita</a:t>
            </a:r>
            <a:r>
              <a:rPr lang="en-US" sz="2400" dirty="0"/>
              <a:t> con </a:t>
            </a:r>
            <a:r>
              <a:rPr lang="en-US" sz="2400" dirty="0" err="1"/>
              <a:t>acceso</a:t>
            </a:r>
            <a:r>
              <a:rPr lang="en-US" sz="2400" dirty="0"/>
              <a:t> de </a:t>
            </a:r>
            <a:r>
              <a:rPr lang="en-US" sz="2400" dirty="0" err="1"/>
              <a:t>autoservicio</a:t>
            </a:r>
            <a:endParaRPr lang="en-US" sz="2400" dirty="0"/>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738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362" name="Picture 2" descr="El 75% de las empresas considera necesario invertir en Cloud Computing">
            <a:extLst>
              <a:ext uri="{FF2B5EF4-FFF2-40B4-BE49-F238E27FC236}">
                <a16:creationId xmlns:a16="http://schemas.microsoft.com/office/drawing/2014/main" id="{A64DF63D-FAFD-4E35-9842-E64D836ED8C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35" r="1" b="1"/>
          <a:stretch/>
        </p:blipFill>
        <p:spPr bwMode="auto">
          <a:xfrm>
            <a:off x="-4243" y="10"/>
            <a:ext cx="12196243"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10DA823-5864-473F-A682-F48A37470772}"/>
              </a:ext>
            </a:extLst>
          </p:cNvPr>
          <p:cNvSpPr txBox="1"/>
          <p:nvPr/>
        </p:nvSpPr>
        <p:spPr>
          <a:xfrm>
            <a:off x="643467" y="1782981"/>
            <a:ext cx="10905066" cy="4393982"/>
          </a:xfrm>
          <a:prstGeom prst="rect">
            <a:avLst/>
          </a:prstGeom>
        </p:spPr>
        <p:style>
          <a:lnRef idx="0">
            <a:scrgbClr r="0" g="0" b="0"/>
          </a:lnRef>
          <a:fillRef idx="0">
            <a:scrgbClr r="0" g="0" b="0"/>
          </a:fillRef>
          <a:effectRef idx="0">
            <a:scrgbClr r="0" g="0" b="0"/>
          </a:effectRef>
          <a:fontRef idx="none"/>
        </p:style>
        <p:txBody>
          <a:bodyPr vert="horz" lIns="91440" tIns="45720" rIns="91440" bIns="45720" rtlCol="0">
            <a:normAutofit/>
          </a:bodyPr>
          <a:lstStyle/>
          <a:p>
            <a:pPr>
              <a:lnSpc>
                <a:spcPct val="90000"/>
              </a:lnSpc>
              <a:spcAft>
                <a:spcPts val="600"/>
              </a:spcAft>
            </a:pPr>
            <a:r>
              <a:rPr lang="en-US" sz="2400" b="1" dirty="0" err="1"/>
              <a:t>AIaaS</a:t>
            </a:r>
            <a:r>
              <a:rPr lang="en-US" sz="2400" b="1" dirty="0"/>
              <a:t> </a:t>
            </a:r>
          </a:p>
          <a:p>
            <a:pPr>
              <a:lnSpc>
                <a:spcPct val="90000"/>
              </a:lnSpc>
              <a:spcAft>
                <a:spcPts val="600"/>
              </a:spcAft>
            </a:pPr>
            <a:r>
              <a:rPr lang="en-US" sz="2400" b="1" dirty="0" err="1"/>
              <a:t>Inteligencia</a:t>
            </a:r>
            <a:r>
              <a:rPr lang="en-US" sz="2400" b="1" dirty="0"/>
              <a:t> Artificial como </a:t>
            </a:r>
            <a:r>
              <a:rPr lang="en-US" sz="2400" b="1" dirty="0" err="1"/>
              <a:t>Servicio</a:t>
            </a:r>
            <a:endParaRPr lang="en-US" sz="2400" b="1"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err="1"/>
              <a:t>Cada</a:t>
            </a:r>
            <a:r>
              <a:rPr lang="en-US" sz="2400" dirty="0"/>
              <a:t> </a:t>
            </a:r>
            <a:r>
              <a:rPr lang="en-US" sz="2400" dirty="0" err="1"/>
              <a:t>vez</a:t>
            </a:r>
            <a:r>
              <a:rPr lang="en-US" sz="2400" dirty="0"/>
              <a:t> son </a:t>
            </a:r>
            <a:r>
              <a:rPr lang="en-US" sz="2400" dirty="0" err="1"/>
              <a:t>más</a:t>
            </a:r>
            <a:r>
              <a:rPr lang="en-US" sz="2400" dirty="0"/>
              <a:t> las </a:t>
            </a:r>
            <a:r>
              <a:rPr lang="en-US" sz="2400" dirty="0" err="1"/>
              <a:t>empresas</a:t>
            </a:r>
            <a:r>
              <a:rPr lang="en-US" sz="2400" dirty="0"/>
              <a:t> y </a:t>
            </a:r>
            <a:r>
              <a:rPr lang="en-US" sz="2400" dirty="0" err="1"/>
              <a:t>organizaciones</a:t>
            </a:r>
            <a:r>
              <a:rPr lang="en-US" sz="2400" dirty="0"/>
              <a:t> que </a:t>
            </a:r>
            <a:r>
              <a:rPr lang="en-US" sz="2400" dirty="0" err="1"/>
              <a:t>buscan</a:t>
            </a:r>
            <a:r>
              <a:rPr lang="en-US" sz="2400" dirty="0"/>
              <a:t> formas de </a:t>
            </a:r>
            <a:r>
              <a:rPr lang="en-US" sz="2400" dirty="0" err="1"/>
              <a:t>incorporar</a:t>
            </a:r>
            <a:r>
              <a:rPr lang="en-US" sz="2400" dirty="0"/>
              <a:t> </a:t>
            </a:r>
            <a:r>
              <a:rPr lang="en-US" sz="2400" dirty="0" err="1"/>
              <a:t>Inteligencia</a:t>
            </a:r>
            <a:r>
              <a:rPr lang="en-US" sz="2400" dirty="0"/>
              <a:t> Artificial (IA) </a:t>
            </a:r>
            <a:r>
              <a:rPr lang="en-US" sz="2400" dirty="0" err="1"/>
              <a:t>en</a:t>
            </a:r>
            <a:r>
              <a:rPr lang="en-US" sz="2400" dirty="0"/>
              <a:t> sus </a:t>
            </a:r>
            <a:r>
              <a:rPr lang="en-US" sz="2400" dirty="0" err="1"/>
              <a:t>aplicaciones</a:t>
            </a:r>
            <a:r>
              <a:rPr lang="en-US" sz="2400" dirty="0"/>
              <a:t>, </a:t>
            </a:r>
            <a:r>
              <a:rPr lang="en-US" sz="2400" dirty="0" err="1"/>
              <a:t>productos</a:t>
            </a:r>
            <a:r>
              <a:rPr lang="en-US" sz="2400" dirty="0"/>
              <a:t>, </a:t>
            </a:r>
            <a:r>
              <a:rPr lang="en-US" sz="2400" dirty="0" err="1"/>
              <a:t>servicios</a:t>
            </a:r>
            <a:r>
              <a:rPr lang="en-US" sz="2400" dirty="0"/>
              <a:t> y </a:t>
            </a:r>
            <a:r>
              <a:rPr lang="en-US" sz="2400" dirty="0" err="1"/>
              <a:t>análisis</a:t>
            </a:r>
            <a:r>
              <a:rPr lang="en-US" sz="2400" dirty="0"/>
              <a:t> de Big Data. </a:t>
            </a:r>
            <a:r>
              <a:rPr lang="en-US" sz="2400" dirty="0" err="1"/>
              <a:t>En</a:t>
            </a:r>
            <a:r>
              <a:rPr lang="en-US" sz="2400" dirty="0"/>
              <a:t> </a:t>
            </a:r>
            <a:r>
              <a:rPr lang="en-US" sz="2400" dirty="0" err="1"/>
              <a:t>muchos</a:t>
            </a:r>
            <a:r>
              <a:rPr lang="en-US" sz="2400" dirty="0"/>
              <a:t> </a:t>
            </a:r>
            <a:r>
              <a:rPr lang="en-US" sz="2400" dirty="0" err="1"/>
              <a:t>casos</a:t>
            </a:r>
            <a:r>
              <a:rPr lang="en-US" sz="2400" dirty="0"/>
              <a:t>, </a:t>
            </a:r>
            <a:r>
              <a:rPr lang="en-US" sz="2400" dirty="0" err="1"/>
              <a:t>introducir</a:t>
            </a:r>
            <a:r>
              <a:rPr lang="en-US" sz="2400" dirty="0"/>
              <a:t> la IA </a:t>
            </a:r>
            <a:r>
              <a:rPr lang="en-US" sz="2400" dirty="0" err="1"/>
              <a:t>en</a:t>
            </a:r>
            <a:r>
              <a:rPr lang="en-US" sz="2400" dirty="0"/>
              <a:t> los </a:t>
            </a:r>
            <a:r>
              <a:rPr lang="en-US" sz="2400" dirty="0" err="1"/>
              <a:t>procesos</a:t>
            </a:r>
            <a:r>
              <a:rPr lang="en-US" sz="2400" dirty="0"/>
              <a:t> </a:t>
            </a:r>
            <a:r>
              <a:rPr lang="en-US" sz="2400" dirty="0" err="1"/>
              <a:t>empresariales</a:t>
            </a:r>
            <a:r>
              <a:rPr lang="en-US" sz="2400" dirty="0"/>
              <a:t> es una </a:t>
            </a:r>
            <a:r>
              <a:rPr lang="en-US" sz="2400" dirty="0" err="1"/>
              <a:t>necesidad</a:t>
            </a:r>
            <a:r>
              <a:rPr lang="en-US" sz="2400" dirty="0"/>
              <a:t> </a:t>
            </a:r>
            <a:r>
              <a:rPr lang="en-US" sz="2400" dirty="0" err="1"/>
              <a:t>imperiosa</a:t>
            </a:r>
            <a:r>
              <a:rPr lang="en-US" sz="2400" dirty="0"/>
              <a:t>; de no </a:t>
            </a:r>
            <a:r>
              <a:rPr lang="en-US" sz="2400" dirty="0" err="1"/>
              <a:t>hacerlo</a:t>
            </a:r>
            <a:r>
              <a:rPr lang="en-US" sz="2400" dirty="0"/>
              <a:t>, la </a:t>
            </a:r>
            <a:r>
              <a:rPr lang="en-US" sz="2400" dirty="0" err="1"/>
              <a:t>empresa</a:t>
            </a:r>
            <a:r>
              <a:rPr lang="en-US" sz="2400" dirty="0"/>
              <a:t> se </a:t>
            </a:r>
            <a:r>
              <a:rPr lang="en-US" sz="2400" dirty="0" err="1"/>
              <a:t>puede</a:t>
            </a:r>
            <a:r>
              <a:rPr lang="en-US" sz="2400" dirty="0"/>
              <a:t> </a:t>
            </a:r>
            <a:r>
              <a:rPr lang="en-US" sz="2400" dirty="0" err="1"/>
              <a:t>quedar</a:t>
            </a:r>
            <a:r>
              <a:rPr lang="en-US" sz="2400" dirty="0"/>
              <a:t> </a:t>
            </a:r>
            <a:r>
              <a:rPr lang="en-US" sz="2400" dirty="0" err="1"/>
              <a:t>descolgada</a:t>
            </a:r>
            <a:r>
              <a:rPr lang="en-US" sz="2400" dirty="0"/>
              <a:t> con </a:t>
            </a:r>
            <a:r>
              <a:rPr lang="en-US" sz="2400" dirty="0" err="1"/>
              <a:t>respecto</a:t>
            </a:r>
            <a:r>
              <a:rPr lang="en-US" sz="2400" dirty="0"/>
              <a:t> a </a:t>
            </a:r>
            <a:r>
              <a:rPr lang="en-US" sz="2400" dirty="0" err="1"/>
              <a:t>su</a:t>
            </a:r>
            <a:r>
              <a:rPr lang="en-US" sz="2400" dirty="0"/>
              <a:t> </a:t>
            </a:r>
            <a:r>
              <a:rPr lang="en-US" sz="2400" dirty="0" err="1"/>
              <a:t>competencia</a:t>
            </a:r>
            <a:r>
              <a:rPr lang="en-US" sz="2400" dirty="0"/>
              <a:t>. </a:t>
            </a:r>
          </a:p>
          <a:p>
            <a:pPr>
              <a:lnSpc>
                <a:spcPct val="90000"/>
              </a:lnSpc>
              <a:spcAft>
                <a:spcPts val="600"/>
              </a:spcAft>
            </a:pPr>
            <a:endParaRPr lang="en-US" sz="2400" dirty="0"/>
          </a:p>
          <a:p>
            <a:pPr>
              <a:lnSpc>
                <a:spcPct val="90000"/>
              </a:lnSpc>
              <a:spcAft>
                <a:spcPts val="600"/>
              </a:spcAft>
            </a:pPr>
            <a:r>
              <a:rPr lang="en-US" sz="2400" dirty="0"/>
              <a:t>Para </a:t>
            </a:r>
            <a:r>
              <a:rPr lang="en-US" sz="2400" dirty="0" err="1"/>
              <a:t>muchas</a:t>
            </a:r>
            <a:r>
              <a:rPr lang="en-US" sz="2400" dirty="0"/>
              <a:t> </a:t>
            </a:r>
            <a:r>
              <a:rPr lang="en-US" sz="2400" dirty="0" err="1"/>
              <a:t>empresas</a:t>
            </a:r>
            <a:r>
              <a:rPr lang="en-US" sz="2400" dirty="0"/>
              <a:t>, la </a:t>
            </a:r>
            <a:r>
              <a:rPr lang="en-US" sz="2400" dirty="0" err="1"/>
              <a:t>mejor</a:t>
            </a:r>
            <a:r>
              <a:rPr lang="en-US" sz="2400" dirty="0"/>
              <a:t> </a:t>
            </a:r>
            <a:r>
              <a:rPr lang="en-US" sz="2400" dirty="0" err="1"/>
              <a:t>manera</a:t>
            </a:r>
            <a:r>
              <a:rPr lang="en-US" sz="2400" dirty="0"/>
              <a:t> de </a:t>
            </a:r>
            <a:r>
              <a:rPr lang="en-US" sz="2400" dirty="0" err="1"/>
              <a:t>comenzar</a:t>
            </a:r>
            <a:r>
              <a:rPr lang="en-US" sz="2400" dirty="0"/>
              <a:t> a </a:t>
            </a:r>
            <a:r>
              <a:rPr lang="en-US" sz="2400" dirty="0" err="1"/>
              <a:t>incorporar</a:t>
            </a:r>
            <a:r>
              <a:rPr lang="en-US" sz="2400" dirty="0"/>
              <a:t> esta tendencia a sus </a:t>
            </a:r>
            <a:r>
              <a:rPr lang="en-US" sz="2400" dirty="0" err="1"/>
              <a:t>procesos</a:t>
            </a:r>
            <a:r>
              <a:rPr lang="en-US" sz="2400" dirty="0"/>
              <a:t> </a:t>
            </a:r>
          </a:p>
        </p:txBody>
      </p:sp>
      <p:sp>
        <p:nvSpPr>
          <p:cNvPr id="73" name="Rectangle 7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23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a:latin typeface="Verdana" panose="020B0604030504040204" pitchFamily="34" charset="0"/>
              </a:rPr>
              <a:t>Inteligencia Artificial como Servicio</a:t>
            </a:r>
          </a:p>
          <a:p>
            <a:pPr algn="just"/>
            <a:endParaRPr lang="es-MX" sz="2400" dirty="0">
              <a:latin typeface="Verdana" panose="020B0604030504040204" pitchFamily="34" charset="0"/>
            </a:endParaRPr>
          </a:p>
          <a:p>
            <a:pPr algn="just"/>
            <a:r>
              <a:rPr lang="es-MX" sz="2400" dirty="0">
                <a:latin typeface="Verdana" panose="020B0604030504040204" pitchFamily="34" charset="0"/>
              </a:rPr>
              <a:t>Cualquier área de la empresa que necesite de automatización (por ejemplo, procesando y analizando llamadas de clientes para mejorar procesos) o que involucren grandes cantidades de datos para su análisis es susceptible de adoptar la IA como herramienta. Las aplicaciones de la Inteligencia Artificial en la empresa son múltiples. Desde el departamento de Recursos Humanos hasta el marketing, pasando por finanzas, tecnologías de la información y seguridad. </a:t>
            </a:r>
          </a:p>
        </p:txBody>
      </p:sp>
    </p:spTree>
    <p:extLst>
      <p:ext uri="{BB962C8B-B14F-4D97-AF65-F5344CB8AC3E}">
        <p14:creationId xmlns:p14="http://schemas.microsoft.com/office/powerpoint/2010/main" val="724265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a:latin typeface="Verdana" panose="020B0604030504040204" pitchFamily="34" charset="0"/>
              </a:rPr>
              <a:t>Tipos de </a:t>
            </a:r>
            <a:r>
              <a:rPr lang="es-MX" sz="2400" b="1" dirty="0" err="1">
                <a:latin typeface="Verdana" panose="020B0604030504040204" pitchFamily="34" charset="0"/>
              </a:rPr>
              <a:t>AIaaS</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err="1">
                <a:latin typeface="Verdana" panose="020B0604030504040204" pitchFamily="34" charset="0"/>
              </a:rPr>
              <a:t>Bots</a:t>
            </a:r>
            <a:r>
              <a:rPr lang="es-MX" sz="2400" dirty="0">
                <a:latin typeface="Verdana" panose="020B0604030504040204" pitchFamily="34" charset="0"/>
              </a:rPr>
              <a:t> y asistentes digitales</a:t>
            </a:r>
          </a:p>
          <a:p>
            <a:pPr algn="just"/>
            <a:endParaRPr lang="es-MX" sz="2400" dirty="0">
              <a:latin typeface="Verdana" panose="020B0604030504040204" pitchFamily="34" charset="0"/>
            </a:endParaRPr>
          </a:p>
          <a:p>
            <a:pPr algn="just"/>
            <a:r>
              <a:rPr lang="es-MX" sz="2400" dirty="0">
                <a:latin typeface="Verdana" panose="020B0604030504040204" pitchFamily="34" charset="0"/>
              </a:rPr>
              <a:t>API de computación cognitiva</a:t>
            </a:r>
          </a:p>
          <a:p>
            <a:pPr algn="just"/>
            <a:endParaRPr lang="es-MX" sz="2400" dirty="0">
              <a:latin typeface="Verdana" panose="020B0604030504040204" pitchFamily="34" charset="0"/>
            </a:endParaRPr>
          </a:p>
          <a:p>
            <a:pPr algn="just"/>
            <a:r>
              <a:rPr lang="es-MX" sz="2400" dirty="0">
                <a:latin typeface="Verdana" panose="020B0604030504040204" pitchFamily="34" charset="0"/>
              </a:rPr>
              <a:t>Entornos de trabajo de aprendizaje automático</a:t>
            </a:r>
          </a:p>
          <a:p>
            <a:pPr algn="just"/>
            <a:endParaRPr lang="es-MX" sz="2400" dirty="0">
              <a:latin typeface="Verdana" panose="020B0604030504040204" pitchFamily="34" charset="0"/>
            </a:endParaRPr>
          </a:p>
          <a:p>
            <a:pPr algn="just"/>
            <a:r>
              <a:rPr lang="es-MX" sz="2400" dirty="0">
                <a:latin typeface="Verdana" panose="020B0604030504040204" pitchFamily="34" charset="0"/>
              </a:rPr>
              <a:t>Servicios de aprendizaje automático totalmente administrados</a:t>
            </a:r>
          </a:p>
        </p:txBody>
      </p:sp>
    </p:spTree>
    <p:extLst>
      <p:ext uri="{BB962C8B-B14F-4D97-AF65-F5344CB8AC3E}">
        <p14:creationId xmlns:p14="http://schemas.microsoft.com/office/powerpoint/2010/main" val="160465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err="1">
                <a:latin typeface="Verdana" panose="020B0604030504040204" pitchFamily="34" charset="0"/>
              </a:rPr>
              <a:t>Bots</a:t>
            </a:r>
            <a:r>
              <a:rPr lang="es-MX" sz="2400" b="1" dirty="0">
                <a:latin typeface="Verdana" panose="020B0604030504040204" pitchFamily="34" charset="0"/>
              </a:rPr>
              <a:t> y asistentes digitales</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Este tipo de dispositivos y aplicaciones son muy comunes hoy. Los asistentes personales por voz están ganando cuota de mercado y son cada vez más avanzados. Hacen uso de tecnología de procesamiento de lenguaje natural para mantener conversaciones con los usuarios, y muchas de ellas utilizan el aprendizaje automático (Machine </a:t>
            </a:r>
            <a:r>
              <a:rPr lang="es-MX" sz="2400" dirty="0" err="1">
                <a:latin typeface="Verdana" panose="020B0604030504040204" pitchFamily="34" charset="0"/>
              </a:rPr>
              <a:t>Learning</a:t>
            </a:r>
            <a:r>
              <a:rPr lang="es-MX" sz="2400" dirty="0">
                <a:latin typeface="Verdana" panose="020B0604030504040204" pitchFamily="34" charset="0"/>
              </a:rPr>
              <a:t>) para mejorar con el tiempo.</a:t>
            </a:r>
          </a:p>
        </p:txBody>
      </p:sp>
    </p:spTree>
    <p:extLst>
      <p:ext uri="{BB962C8B-B14F-4D97-AF65-F5344CB8AC3E}">
        <p14:creationId xmlns:p14="http://schemas.microsoft.com/office/powerpoint/2010/main" val="219212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err="1">
                <a:latin typeface="Verdana" panose="020B0604030504040204" pitchFamily="34" charset="0"/>
              </a:rPr>
              <a:t>Bots</a:t>
            </a:r>
            <a:r>
              <a:rPr lang="es-MX" sz="2400" b="1" dirty="0">
                <a:latin typeface="Verdana" panose="020B0604030504040204" pitchFamily="34" charset="0"/>
              </a:rPr>
              <a:t> y asistentes digitales</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Este tipo de tecnología se puede utilizar, y de hecho se utiliza, en las empresas. Los asistentes, o agentes de servicio al cliente automatizados, son muy comunes en sitios de </a:t>
            </a:r>
            <a:r>
              <a:rPr lang="es-MX" sz="2400" dirty="0" err="1">
                <a:latin typeface="Verdana" panose="020B0604030504040204" pitchFamily="34" charset="0"/>
              </a:rPr>
              <a:t>eCommerce</a:t>
            </a:r>
            <a:r>
              <a:rPr lang="es-MX" sz="2400" dirty="0">
                <a:latin typeface="Verdana" panose="020B0604030504040204" pitchFamily="34" charset="0"/>
              </a:rPr>
              <a:t>, por ejemplo. </a:t>
            </a:r>
          </a:p>
          <a:p>
            <a:pPr algn="just"/>
            <a:endParaRPr lang="es-MX" sz="2400" dirty="0">
              <a:latin typeface="Verdana" panose="020B0604030504040204" pitchFamily="34" charset="0"/>
            </a:endParaRPr>
          </a:p>
          <a:p>
            <a:pPr algn="just"/>
            <a:r>
              <a:rPr lang="es-MX" sz="2400" dirty="0">
                <a:latin typeface="Verdana" panose="020B0604030504040204" pitchFamily="34" charset="0"/>
              </a:rPr>
              <a:t>Hay dos vías principales para incorporar un </a:t>
            </a:r>
            <a:r>
              <a:rPr lang="es-MX" sz="2400" dirty="0" err="1">
                <a:latin typeface="Verdana" panose="020B0604030504040204" pitchFamily="34" charset="0"/>
              </a:rPr>
              <a:t>bot</a:t>
            </a:r>
            <a:r>
              <a:rPr lang="es-MX" sz="2400" dirty="0">
                <a:latin typeface="Verdana" panose="020B0604030504040204" pitchFamily="34" charset="0"/>
              </a:rPr>
              <a:t> a la página web de un negocio: desarrollarlo desde cero, o contratar un servicio en la Nube con esta funcionalidad. La diferencia en costes (de desarrollo, pero también de mantenimiento y otros gastos) es sustancial.</a:t>
            </a:r>
          </a:p>
        </p:txBody>
      </p:sp>
    </p:spTree>
    <p:extLst>
      <p:ext uri="{BB962C8B-B14F-4D97-AF65-F5344CB8AC3E}">
        <p14:creationId xmlns:p14="http://schemas.microsoft.com/office/powerpoint/2010/main" val="177437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err="1">
                <a:latin typeface="Verdana" panose="020B0604030504040204" pitchFamily="34" charset="0"/>
              </a:rPr>
              <a:t>Bots</a:t>
            </a:r>
            <a:r>
              <a:rPr lang="es-MX" sz="2400" b="1" dirty="0">
                <a:latin typeface="Verdana" panose="020B0604030504040204" pitchFamily="34" charset="0"/>
              </a:rPr>
              <a:t> y asistentes digitales</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Las empresas «entrenan» a los </a:t>
            </a:r>
            <a:r>
              <a:rPr lang="es-MX" sz="2400" dirty="0" err="1">
                <a:latin typeface="Verdana" panose="020B0604030504040204" pitchFamily="34" charset="0"/>
              </a:rPr>
              <a:t>bots</a:t>
            </a:r>
            <a:r>
              <a:rPr lang="es-MX" sz="2400" dirty="0">
                <a:latin typeface="Verdana" panose="020B0604030504040204" pitchFamily="34" charset="0"/>
              </a:rPr>
              <a:t> con sus propios datos y luego los utilizan para responder preguntas sencillas, liberando a los agentes humanos de servicio de atención al cliente para que se centren en tareas más complicadas o menos repetitivas.</a:t>
            </a:r>
          </a:p>
        </p:txBody>
      </p:sp>
    </p:spTree>
    <p:extLst>
      <p:ext uri="{BB962C8B-B14F-4D97-AF65-F5344CB8AC3E}">
        <p14:creationId xmlns:p14="http://schemas.microsoft.com/office/powerpoint/2010/main" val="56035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2" name="Picture 2" descr="Inteligencia Artificial: ¿Qué es y cuáles son sus aplicaciones?">
            <a:extLst>
              <a:ext uri="{FF2B5EF4-FFF2-40B4-BE49-F238E27FC236}">
                <a16:creationId xmlns:a16="http://schemas.microsoft.com/office/drawing/2014/main" id="{B10D0AE7-99EE-45F8-9A5C-E7844B1F3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6" r="36161" b="404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CDCAFE0E-1E4A-48B7-A0DF-BD2BC983D5F3}"/>
              </a:ext>
            </a:extLst>
          </p:cNvPr>
          <p:cNvSpPr txBox="1"/>
          <p:nvPr/>
        </p:nvSpPr>
        <p:spPr>
          <a:xfrm>
            <a:off x="290322" y="1063424"/>
            <a:ext cx="5616992" cy="5322279"/>
          </a:xfrm>
          <a:prstGeom prst="rect">
            <a:avLst/>
          </a:prstGeom>
        </p:spPr>
        <p:txBody>
          <a:bodyPr vert="horz" lIns="91440" tIns="45720" rIns="91440" bIns="45720" rtlCol="0" anchor="t">
            <a:noAutofit/>
          </a:bodyPr>
          <a:lstStyle/>
          <a:p>
            <a:pPr>
              <a:lnSpc>
                <a:spcPct val="90000"/>
              </a:lnSpc>
              <a:spcAft>
                <a:spcPts val="600"/>
              </a:spcAft>
            </a:pPr>
            <a:r>
              <a:rPr lang="en-US" sz="2400" dirty="0"/>
              <a:t>La </a:t>
            </a:r>
            <a:r>
              <a:rPr lang="en-US" sz="2400" dirty="0" err="1"/>
              <a:t>Inteligencia</a:t>
            </a:r>
            <a:r>
              <a:rPr lang="en-US" sz="2400" dirty="0"/>
              <a:t> artificial hoy </a:t>
            </a:r>
            <a:r>
              <a:rPr lang="en-US" sz="2400" dirty="0" err="1"/>
              <a:t>en</a:t>
            </a:r>
            <a:r>
              <a:rPr lang="en-US" sz="2400" dirty="0"/>
              <a:t> </a:t>
            </a:r>
            <a:r>
              <a:rPr lang="en-US" sz="2400" dirty="0" err="1"/>
              <a:t>dia</a:t>
            </a:r>
            <a:r>
              <a:rPr lang="en-US" sz="2400" dirty="0"/>
              <a:t> </a:t>
            </a:r>
            <a:r>
              <a:rPr lang="en-US" sz="2400" dirty="0" err="1"/>
              <a:t>puede</a:t>
            </a:r>
            <a:r>
              <a:rPr lang="en-US" sz="2400" dirty="0"/>
              <a:t> ser </a:t>
            </a:r>
            <a:r>
              <a:rPr lang="en-US" sz="2400" dirty="0" err="1"/>
              <a:t>implementada</a:t>
            </a:r>
            <a:r>
              <a:rPr lang="en-US" sz="2400" dirty="0"/>
              <a:t> </a:t>
            </a:r>
            <a:r>
              <a:rPr lang="en-US" sz="2400" dirty="0" err="1"/>
              <a:t>asi</a:t>
            </a:r>
            <a:r>
              <a:rPr lang="en-US" sz="2400" dirty="0"/>
              <a:t>:</a:t>
            </a:r>
          </a:p>
          <a:p>
            <a:pPr>
              <a:lnSpc>
                <a:spcPct val="90000"/>
              </a:lnSpc>
              <a:spcAft>
                <a:spcPts val="600"/>
              </a:spcAft>
            </a:pPr>
            <a:endParaRPr lang="en-US" sz="2400" dirty="0"/>
          </a:p>
          <a:p>
            <a:pPr>
              <a:lnSpc>
                <a:spcPct val="90000"/>
              </a:lnSpc>
              <a:spcAft>
                <a:spcPts val="600"/>
              </a:spcAft>
            </a:pPr>
            <a:r>
              <a:rPr lang="en-US" sz="2400" dirty="0" err="1"/>
              <a:t>Localmente</a:t>
            </a:r>
            <a:r>
              <a:rPr lang="en-US" sz="2400" dirty="0"/>
              <a:t> </a:t>
            </a:r>
            <a:r>
              <a:rPr lang="en-US" sz="2400" dirty="0" err="1"/>
              <a:t>desde</a:t>
            </a:r>
            <a:r>
              <a:rPr lang="en-US" sz="2400" dirty="0"/>
              <a:t> una </a:t>
            </a:r>
            <a:r>
              <a:rPr lang="en-US" sz="2400" dirty="0" err="1"/>
              <a:t>aplicación</a:t>
            </a:r>
            <a:r>
              <a:rPr lang="en-US" sz="2400" dirty="0"/>
              <a:t> de </a:t>
            </a:r>
            <a:r>
              <a:rPr lang="en-US" sz="2400" dirty="0" err="1"/>
              <a:t>escritorio</a:t>
            </a:r>
            <a:r>
              <a:rPr lang="en-US" sz="2400" dirty="0"/>
              <a:t>.</a:t>
            </a:r>
          </a:p>
          <a:p>
            <a:pPr>
              <a:lnSpc>
                <a:spcPct val="90000"/>
              </a:lnSpc>
              <a:spcAft>
                <a:spcPts val="600"/>
              </a:spcAft>
            </a:pPr>
            <a:endParaRPr lang="en-US" sz="2400" dirty="0"/>
          </a:p>
          <a:p>
            <a:pPr>
              <a:lnSpc>
                <a:spcPct val="90000"/>
              </a:lnSpc>
              <a:spcAft>
                <a:spcPts val="600"/>
              </a:spcAft>
            </a:pPr>
            <a:r>
              <a:rPr lang="en-US" sz="2400" dirty="0" err="1"/>
              <a:t>Soluciones</a:t>
            </a:r>
            <a:r>
              <a:rPr lang="en-US" sz="2400" dirty="0"/>
              <a:t> de IA de </a:t>
            </a:r>
            <a:r>
              <a:rPr lang="en-US" sz="2400" dirty="0" err="1"/>
              <a:t>tipo</a:t>
            </a:r>
            <a:r>
              <a:rPr lang="en-US" sz="2400" dirty="0"/>
              <a:t> Cloud</a:t>
            </a:r>
          </a:p>
          <a:p>
            <a:pPr>
              <a:lnSpc>
                <a:spcPct val="90000"/>
              </a:lnSpc>
              <a:spcAft>
                <a:spcPts val="600"/>
              </a:spcAft>
            </a:pPr>
            <a:endParaRPr lang="en-US" sz="2400" dirty="0"/>
          </a:p>
          <a:p>
            <a:pPr>
              <a:lnSpc>
                <a:spcPct val="90000"/>
              </a:lnSpc>
              <a:spcAft>
                <a:spcPts val="600"/>
              </a:spcAft>
            </a:pPr>
            <a:r>
              <a:rPr lang="en-US" sz="2400" dirty="0" err="1"/>
              <a:t>Soluciones</a:t>
            </a:r>
            <a:r>
              <a:rPr lang="en-US" sz="2400" dirty="0"/>
              <a:t> de IA de </a:t>
            </a:r>
            <a:r>
              <a:rPr lang="en-US" sz="2400" dirty="0" err="1"/>
              <a:t>tipo</a:t>
            </a:r>
            <a:r>
              <a:rPr lang="en-US" sz="2400" dirty="0"/>
              <a:t> Edge Computing</a:t>
            </a:r>
          </a:p>
          <a:p>
            <a:pPr>
              <a:lnSpc>
                <a:spcPct val="90000"/>
              </a:lnSpc>
              <a:spcAft>
                <a:spcPts val="600"/>
              </a:spcAft>
            </a:pPr>
            <a:endParaRPr lang="en-US" sz="2400" dirty="0"/>
          </a:p>
          <a:p>
            <a:pPr>
              <a:lnSpc>
                <a:spcPct val="90000"/>
              </a:lnSpc>
              <a:spcAft>
                <a:spcPts val="600"/>
              </a:spcAft>
            </a:pPr>
            <a:r>
              <a:rPr lang="en-US" sz="2400" dirty="0" err="1"/>
              <a:t>Soluciones</a:t>
            </a:r>
            <a:r>
              <a:rPr lang="en-US" sz="2400" dirty="0"/>
              <a:t> </a:t>
            </a:r>
            <a:r>
              <a:rPr lang="en-US" sz="2400" dirty="0" err="1"/>
              <a:t>Hibridas</a:t>
            </a:r>
            <a:r>
              <a:rPr lang="en-US" sz="2400" dirty="0"/>
              <a:t>.</a:t>
            </a:r>
          </a:p>
        </p:txBody>
      </p:sp>
    </p:spTree>
    <p:extLst>
      <p:ext uri="{BB962C8B-B14F-4D97-AF65-F5344CB8AC3E}">
        <p14:creationId xmlns:p14="http://schemas.microsoft.com/office/powerpoint/2010/main" val="824465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a:latin typeface="Verdana" panose="020B0604030504040204" pitchFamily="34" charset="0"/>
              </a:rPr>
              <a:t>API de computación cognitiva</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Las interfaces de programación de aplicaciones facilitan la labor a los desarrolladores, que pueden incorporar tecnologías o servicios específicos a las aplicaciones que diseñan. Existe una gran variedad de </a:t>
            </a:r>
            <a:r>
              <a:rPr lang="es-MX" sz="2400" dirty="0" err="1">
                <a:latin typeface="Verdana" panose="020B0604030504040204" pitchFamily="34" charset="0"/>
              </a:rPr>
              <a:t>APIs</a:t>
            </a:r>
            <a:r>
              <a:rPr lang="es-MX" sz="2400" dirty="0">
                <a:latin typeface="Verdana" panose="020B0604030504040204" pitchFamily="34" charset="0"/>
              </a:rPr>
              <a:t> de computación cognitiva que se pueden utilizar.</a:t>
            </a:r>
          </a:p>
          <a:p>
            <a:pPr algn="just"/>
            <a:endParaRPr lang="es-MX" sz="2400" dirty="0">
              <a:latin typeface="Verdana" panose="020B0604030504040204" pitchFamily="34" charset="0"/>
            </a:endParaRPr>
          </a:p>
          <a:p>
            <a:pPr algn="just"/>
            <a:r>
              <a:rPr lang="es-MX" sz="2400" dirty="0">
                <a:latin typeface="Verdana" panose="020B0604030504040204" pitchFamily="34" charset="0"/>
              </a:rPr>
              <a:t>Podemos describir una API cognitiva o una API de computación cognitiva como un conjunto de herramientas de aplicación cognitiva que puede usarse para desarrollar fácilmente aplicaciones de Inteligencia Artificial y Computación Cognitiva.</a:t>
            </a:r>
          </a:p>
        </p:txBody>
      </p:sp>
    </p:spTree>
    <p:extLst>
      <p:ext uri="{BB962C8B-B14F-4D97-AF65-F5344CB8AC3E}">
        <p14:creationId xmlns:p14="http://schemas.microsoft.com/office/powerpoint/2010/main" val="325662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a:latin typeface="Verdana" panose="020B0604030504040204" pitchFamily="34" charset="0"/>
              </a:rPr>
              <a:t>API de computación cognitiva</a:t>
            </a:r>
            <a:endParaRPr lang="es-MX" sz="2400"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La principal ventaja de una API cognitiva es la oportunidad de desarrollar aplicaciones más potentes sin tener que ser un desarrollador de software experto. Normalmente, una API cognitiva incluye características avanzadas de Inteligencia Artificial. Por ejemplo, el procesamiento de lenguaje natural, tecnología semántica o aprendizaje automático. </a:t>
            </a:r>
          </a:p>
        </p:txBody>
      </p:sp>
    </p:spTree>
    <p:extLst>
      <p:ext uri="{BB962C8B-B14F-4D97-AF65-F5344CB8AC3E}">
        <p14:creationId xmlns:p14="http://schemas.microsoft.com/office/powerpoint/2010/main" val="3969166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893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Tipos de </a:t>
            </a:r>
            <a:r>
              <a:rPr lang="es-MX" sz="2400" b="1" dirty="0" err="1">
                <a:latin typeface="Verdana" panose="020B0604030504040204" pitchFamily="34" charset="0"/>
              </a:rPr>
              <a:t>AIaaS</a:t>
            </a:r>
            <a:r>
              <a:rPr lang="es-MX" sz="2400" b="1" dirty="0">
                <a:latin typeface="Verdana" panose="020B0604030504040204" pitchFamily="34" charset="0"/>
              </a:rPr>
              <a:t> </a:t>
            </a:r>
          </a:p>
          <a:p>
            <a:pPr algn="just"/>
            <a:r>
              <a:rPr lang="es-MX" sz="2400" b="1" dirty="0">
                <a:latin typeface="Verdana" panose="020B0604030504040204" pitchFamily="34" charset="0"/>
              </a:rPr>
              <a:t>Entornos de trabajo de aprendizaje automático</a:t>
            </a:r>
          </a:p>
          <a:p>
            <a:pPr algn="just"/>
            <a:endParaRPr lang="es-MX" sz="2400" dirty="0">
              <a:latin typeface="Verdana" panose="020B0604030504040204" pitchFamily="34" charset="0"/>
            </a:endParaRPr>
          </a:p>
          <a:p>
            <a:pPr algn="just"/>
            <a:r>
              <a:rPr lang="es-MX" sz="2400" dirty="0">
                <a:latin typeface="Verdana" panose="020B0604030504040204" pitchFamily="34" charset="0"/>
              </a:rPr>
              <a:t>Permiten a los desarrolladores crear aplicaciones que pueden aprender y que refinan sus resultados con el tiempo. Normalmente, los desarrolladores construyen un modelo que luego debe ser entrenado utilizando conjuntos de datos relevantes de entre los datos existentes.</a:t>
            </a:r>
          </a:p>
          <a:p>
            <a:pPr algn="just"/>
            <a:endParaRPr lang="es-MX" sz="2400" dirty="0">
              <a:latin typeface="Verdana" panose="020B0604030504040204" pitchFamily="34" charset="0"/>
            </a:endParaRPr>
          </a:p>
          <a:p>
            <a:pPr algn="just"/>
            <a:r>
              <a:rPr lang="es-MX" sz="2400" dirty="0">
                <a:latin typeface="Verdana" panose="020B0604030504040204" pitchFamily="34" charset="0"/>
              </a:rPr>
              <a:t>Este tipo de herramienta es interesante para crear aplicaciones relacionadas con el análisis de Big Data, por ejemplo, aunque su uso no se restringe a esa área. Acceder a estos entornos de trabajo en la Nube es más sencillo y menos costoso que emprender un desarrollo desde cero para las tareas de aprendizaje automático.</a:t>
            </a:r>
          </a:p>
        </p:txBody>
      </p:sp>
    </p:spTree>
    <p:extLst>
      <p:ext uri="{BB962C8B-B14F-4D97-AF65-F5344CB8AC3E}">
        <p14:creationId xmlns:p14="http://schemas.microsoft.com/office/powerpoint/2010/main" val="3799842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CF0ED34-39F3-4C40-AC78-94EBD36C36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3660"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CDCAFE0E-1E4A-48B7-A0DF-BD2BC983D5F3}"/>
              </a:ext>
            </a:extLst>
          </p:cNvPr>
          <p:cNvSpPr txBox="1"/>
          <p:nvPr/>
        </p:nvSpPr>
        <p:spPr>
          <a:xfrm>
            <a:off x="298206" y="2601517"/>
            <a:ext cx="4986440" cy="3207258"/>
          </a:xfrm>
          <a:prstGeom prst="rect">
            <a:avLst/>
          </a:prstGeom>
        </p:spPr>
        <p:txBody>
          <a:bodyPr vert="horz" lIns="91440" tIns="45720" rIns="91440" bIns="45720" rtlCol="0" anchor="t">
            <a:noAutofit/>
          </a:bodyPr>
          <a:lstStyle/>
          <a:p>
            <a:pPr>
              <a:lnSpc>
                <a:spcPct val="90000"/>
              </a:lnSpc>
              <a:spcAft>
                <a:spcPts val="600"/>
              </a:spcAft>
            </a:pPr>
            <a:r>
              <a:rPr lang="es-MX" sz="2800" dirty="0"/>
              <a:t>Azure es una nube pública de pago por uso que te permite compilar, implementar y administrar rápidamente aplicaciones en una red global de </a:t>
            </a:r>
            <a:r>
              <a:rPr lang="es-MX" sz="2800" dirty="0" err="1"/>
              <a:t>datacenters</a:t>
            </a:r>
            <a:r>
              <a:rPr lang="es-MX" sz="2800" dirty="0"/>
              <a:t> (centros de datos) de Microsoft.</a:t>
            </a:r>
            <a:endParaRPr lang="en-US" sz="2800" dirty="0"/>
          </a:p>
        </p:txBody>
      </p:sp>
      <p:pic>
        <p:nvPicPr>
          <p:cNvPr id="2" name="Picture 4" descr="Exam 70-475: Design and Implement Big Data Analytics Solutions">
            <a:extLst>
              <a:ext uri="{FF2B5EF4-FFF2-40B4-BE49-F238E27FC236}">
                <a16:creationId xmlns:a16="http://schemas.microsoft.com/office/drawing/2014/main" id="{DFE92E96-AB36-4FEF-865B-BDF4D7C5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5" y="916687"/>
            <a:ext cx="4986441" cy="16361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Nuage Networks SD-WAN and Microsoft Azure Virtual WAN Automate Branch  Office and Cloud Connectivity - Nuage Networks">
            <a:extLst>
              <a:ext uri="{FF2B5EF4-FFF2-40B4-BE49-F238E27FC236}">
                <a16:creationId xmlns:a16="http://schemas.microsoft.com/office/drawing/2014/main" id="{DE7EB7DF-A31E-42AC-B892-E3091CFA3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682" y="3956504"/>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92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2246769"/>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Azure AI</a:t>
            </a:r>
            <a:r>
              <a:rPr lang="es-MX" sz="2800" dirty="0">
                <a:latin typeface="Arial" panose="020B0604020202020204" pitchFamily="34" charset="0"/>
                <a:cs typeface="Arial" panose="020B0604020202020204" pitchFamily="34" charset="0"/>
              </a:rPr>
              <a:t>: Puede obtener características de inteligencia artificial probadas, seguras y responsables que puede usar como desee. Cree soluciones críticas que puedan analizar imágenes, reconocer la voz, hacer predicciones con datos e imitar otros comportamientos humanos inteligentes.</a:t>
            </a:r>
            <a:endParaRPr lang="es-CO" sz="2800" dirty="0">
              <a:latin typeface="Arial" panose="020B0604020202020204" pitchFamily="34" charset="0"/>
              <a:cs typeface="Arial" panose="020B0604020202020204" pitchFamily="34" charset="0"/>
            </a:endParaRPr>
          </a:p>
        </p:txBody>
      </p:sp>
      <p:pic>
        <p:nvPicPr>
          <p:cNvPr id="7170" name="Picture 2" descr="Aprendizaje automático">
            <a:extLst>
              <a:ext uri="{FF2B5EF4-FFF2-40B4-BE49-F238E27FC236}">
                <a16:creationId xmlns:a16="http://schemas.microsoft.com/office/drawing/2014/main" id="{C3FDC80F-807D-4FD6-A5AC-E34123F381E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2500146"/>
            <a:ext cx="6866164" cy="42562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Nuage Networks SD-WAN and Microsoft Azure Virtual WAN Automate Branch  Office and Cloud Connectivity - Nuage Networks">
            <a:extLst>
              <a:ext uri="{FF2B5EF4-FFF2-40B4-BE49-F238E27FC236}">
                <a16:creationId xmlns:a16="http://schemas.microsoft.com/office/drawing/2014/main" id="{F5944C93-EE91-4184-833B-E47FC74FE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 y="4945171"/>
            <a:ext cx="1912829" cy="19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59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6555641"/>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Aprendizaje automático</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Con características de aprendizaje automático avanzadas. </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Cree, entrene e implemente sus modelos de aprendizaje automático de forma rápida y sencilla con Azure Machine </a:t>
            </a:r>
            <a:r>
              <a:rPr lang="es-MX" sz="2800" dirty="0" err="1">
                <a:latin typeface="Arial" panose="020B0604020202020204" pitchFamily="34" charset="0"/>
                <a:cs typeface="Arial" panose="020B0604020202020204" pitchFamily="34" charset="0"/>
              </a:rPr>
              <a:t>Learning</a:t>
            </a:r>
            <a:r>
              <a:rPr lang="es-MX" sz="2800" dirty="0">
                <a:latin typeface="Arial" panose="020B0604020202020204" pitchFamily="34" charset="0"/>
                <a:cs typeface="Arial" panose="020B0604020202020204" pitchFamily="34" charset="0"/>
              </a:rPr>
              <a:t>, Azure </a:t>
            </a:r>
            <a:r>
              <a:rPr lang="es-MX" sz="2800" dirty="0" err="1">
                <a:latin typeface="Arial" panose="020B0604020202020204" pitchFamily="34" charset="0"/>
                <a:cs typeface="Arial" panose="020B0604020202020204" pitchFamily="34" charset="0"/>
              </a:rPr>
              <a:t>Databricks</a:t>
            </a:r>
            <a:r>
              <a:rPr lang="es-MX" sz="2800" dirty="0">
                <a:latin typeface="Arial" panose="020B0604020202020204" pitchFamily="34" charset="0"/>
                <a:cs typeface="Arial" panose="020B0604020202020204" pitchFamily="34" charset="0"/>
              </a:rPr>
              <a:t> y ONNX </a:t>
            </a:r>
            <a:r>
              <a:rPr lang="es-MX" sz="2800" dirty="0" err="1">
                <a:latin typeface="Arial" panose="020B0604020202020204" pitchFamily="34" charset="0"/>
                <a:cs typeface="Arial" panose="020B0604020202020204" pitchFamily="34" charset="0"/>
              </a:rPr>
              <a:t>Runtime</a:t>
            </a:r>
            <a:r>
              <a:rPr lang="es-MX" sz="2800" dirty="0">
                <a:latin typeface="Arial" panose="020B0604020202020204" pitchFamily="34" charset="0"/>
                <a:cs typeface="Arial" panose="020B0604020202020204" pitchFamily="34" charset="0"/>
              </a:rPr>
              <a:t>. </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Optimice y acelere la inferencia y el entrenamiento de ML. </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Desarrolle modelos en menos tiempo con aprendizaje automático. Implemente soluciones a gran escala fácilmente con </a:t>
            </a:r>
            <a:r>
              <a:rPr lang="es-MX" sz="2800" dirty="0" err="1">
                <a:latin typeface="Arial" panose="020B0604020202020204" pitchFamily="34" charset="0"/>
                <a:cs typeface="Arial" panose="020B0604020202020204" pitchFamily="34" charset="0"/>
              </a:rPr>
              <a:t>Kubernetes</a:t>
            </a:r>
            <a:r>
              <a:rPr lang="es-MX" sz="2800" dirty="0">
                <a:latin typeface="Arial" panose="020B0604020202020204" pitchFamily="34" charset="0"/>
                <a:cs typeface="Arial" panose="020B0604020202020204" pitchFamily="34" charset="0"/>
              </a:rPr>
              <a:t> en Azure. </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Administre sus modelos de ML en la nube y en el perímetro.</a:t>
            </a:r>
            <a:endParaRPr lang="es-CO" sz="2800" dirty="0">
              <a:latin typeface="Arial" panose="020B0604020202020204" pitchFamily="34" charset="0"/>
              <a:cs typeface="Arial" panose="020B0604020202020204" pitchFamily="34" charset="0"/>
            </a:endParaRP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9171" y="0"/>
            <a:ext cx="1912829" cy="19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3108543"/>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Minería de conocimientos</a:t>
            </a:r>
          </a:p>
          <a:p>
            <a:pPr algn="just"/>
            <a:endParaRPr lang="es-MX" sz="2800" b="1" dirty="0">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Permite obtener conclusiones latentes a partir de todo su contenido (documentos, imágenes y archivos multimedia) con Azure </a:t>
            </a:r>
            <a:r>
              <a:rPr lang="es-MX" sz="2800" dirty="0" err="1">
                <a:latin typeface="Arial" panose="020B0604020202020204" pitchFamily="34" charset="0"/>
                <a:cs typeface="Arial" panose="020B0604020202020204" pitchFamily="34" charset="0"/>
              </a:rPr>
              <a:t>Cognitive</a:t>
            </a:r>
            <a:r>
              <a:rPr lang="es-MX" sz="2800" dirty="0">
                <a:latin typeface="Arial" panose="020B0604020202020204" pitchFamily="34" charset="0"/>
                <a:cs typeface="Arial" panose="020B0604020202020204" pitchFamily="34" charset="0"/>
              </a:rPr>
              <a:t> </a:t>
            </a:r>
            <a:r>
              <a:rPr lang="es-MX" sz="2800" dirty="0" err="1">
                <a:latin typeface="Arial" panose="020B0604020202020204" pitchFamily="34" charset="0"/>
                <a:cs typeface="Arial" panose="020B0604020202020204" pitchFamily="34" charset="0"/>
              </a:rPr>
              <a:t>Search</a:t>
            </a:r>
            <a:r>
              <a:rPr lang="es-MX" sz="2800" dirty="0">
                <a:latin typeface="Arial" panose="020B0604020202020204" pitchFamily="34" charset="0"/>
                <a:cs typeface="Arial" panose="020B0604020202020204" pitchFamily="34" charset="0"/>
              </a:rPr>
              <a:t>. Utilice el servicio de búsqueda en la nube con características de IA integradas para descubrir patrones y relaciones en su contenido, comprender opiniones, extraer frases clave, etc.</a:t>
            </a: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802" y="4023360"/>
            <a:ext cx="1912829" cy="19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66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2246769"/>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Minería de conocimientos</a:t>
            </a:r>
          </a:p>
          <a:p>
            <a:pPr algn="just"/>
            <a:endParaRPr lang="es-MX" sz="2800" b="1" dirty="0">
              <a:latin typeface="Arial" panose="020B0604020202020204" pitchFamily="34" charset="0"/>
              <a:cs typeface="Arial" panose="020B0604020202020204" pitchFamily="34" charset="0"/>
            </a:endParaRPr>
          </a:p>
          <a:p>
            <a:pPr algn="just"/>
            <a:r>
              <a:rPr lang="es-MX" sz="2800" dirty="0">
                <a:solidFill>
                  <a:srgbClr val="00B0F0"/>
                </a:solidFill>
                <a:latin typeface="Arial" panose="020B0604020202020204" pitchFamily="34" charset="0"/>
                <a:cs typeface="Arial" panose="020B0604020202020204" pitchFamily="34" charset="0"/>
              </a:rPr>
              <a:t>Azure </a:t>
            </a:r>
            <a:r>
              <a:rPr lang="es-MX" sz="2800" dirty="0" err="1">
                <a:solidFill>
                  <a:srgbClr val="00B0F0"/>
                </a:solidFill>
                <a:latin typeface="Arial" panose="020B0604020202020204" pitchFamily="34" charset="0"/>
                <a:cs typeface="Arial" panose="020B0604020202020204" pitchFamily="34" charset="0"/>
              </a:rPr>
              <a:t>Cognitive</a:t>
            </a:r>
            <a:r>
              <a:rPr lang="es-MX" sz="2800" dirty="0">
                <a:solidFill>
                  <a:srgbClr val="00B0F0"/>
                </a:solidFill>
                <a:latin typeface="Arial" panose="020B0604020202020204" pitchFamily="34" charset="0"/>
                <a:cs typeface="Arial" panose="020B0604020202020204" pitchFamily="34" charset="0"/>
              </a:rPr>
              <a:t> </a:t>
            </a:r>
            <a:r>
              <a:rPr lang="es-MX" sz="2800" dirty="0" err="1">
                <a:solidFill>
                  <a:srgbClr val="00B0F0"/>
                </a:solidFill>
                <a:latin typeface="Arial" panose="020B0604020202020204" pitchFamily="34" charset="0"/>
                <a:cs typeface="Arial" panose="020B0604020202020204" pitchFamily="34" charset="0"/>
              </a:rPr>
              <a:t>Search</a:t>
            </a:r>
            <a:endParaRPr lang="es-MX" sz="2800" dirty="0">
              <a:solidFill>
                <a:srgbClr val="00B0F0"/>
              </a:solidFill>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Único servicio de búsqueda con características de IA extraordinarias que generan fácilmente conclusiones a partir de todo su contenido.</a:t>
            </a:r>
            <a:endParaRPr lang="es-CO" sz="2800" dirty="0">
              <a:latin typeface="Arial" panose="020B0604020202020204" pitchFamily="34" charset="0"/>
              <a:cs typeface="Arial" panose="020B0604020202020204" pitchFamily="34" charset="0"/>
            </a:endParaRP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9171" y="0"/>
            <a:ext cx="1912829" cy="191282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Minería de conocimientos">
            <a:extLst>
              <a:ext uri="{FF2B5EF4-FFF2-40B4-BE49-F238E27FC236}">
                <a16:creationId xmlns:a16="http://schemas.microsoft.com/office/drawing/2014/main" id="{F773E143-DA9A-440A-A803-9C2154806EE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93035" y="2314302"/>
            <a:ext cx="7082985" cy="439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3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4401205"/>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Aplicaciones y agentes de IA</a:t>
            </a:r>
          </a:p>
          <a:p>
            <a:pPr algn="just"/>
            <a:endParaRPr lang="es-MX" sz="2800" b="1" dirty="0">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Ofrece experiencias innovadoras en sus aplicaciones con </a:t>
            </a:r>
            <a:r>
              <a:rPr lang="es-MX" sz="2800" dirty="0" err="1">
                <a:latin typeface="Arial" panose="020B0604020202020204" pitchFamily="34" charset="0"/>
                <a:cs typeface="Arial" panose="020B0604020202020204" pitchFamily="34" charset="0"/>
              </a:rPr>
              <a:t>Cognitive</a:t>
            </a:r>
            <a:r>
              <a:rPr lang="es-MX" sz="2800" dirty="0">
                <a:latin typeface="Arial" panose="020B0604020202020204" pitchFamily="34" charset="0"/>
                <a:cs typeface="Arial" panose="020B0604020202020204" pitchFamily="34" charset="0"/>
              </a:rPr>
              <a:t> </a:t>
            </a:r>
            <a:r>
              <a:rPr lang="es-MX" sz="2800" dirty="0" err="1">
                <a:latin typeface="Arial" panose="020B0604020202020204" pitchFamily="34" charset="0"/>
                <a:cs typeface="Arial" panose="020B0604020202020204" pitchFamily="34" charset="0"/>
              </a:rPr>
              <a:t>Services</a:t>
            </a:r>
            <a:r>
              <a:rPr lang="es-MX" sz="2800" dirty="0">
                <a:latin typeface="Arial" panose="020B0604020202020204" pitchFamily="34" charset="0"/>
                <a:cs typeface="Arial" panose="020B0604020202020204" pitchFamily="34" charset="0"/>
              </a:rPr>
              <a:t> y Bot </a:t>
            </a:r>
            <a:r>
              <a:rPr lang="es-MX" sz="2800" dirty="0" err="1">
                <a:latin typeface="Arial" panose="020B0604020202020204" pitchFamily="34" charset="0"/>
                <a:cs typeface="Arial" panose="020B0604020202020204" pitchFamily="34" charset="0"/>
              </a:rPr>
              <a:t>Service</a:t>
            </a:r>
            <a:r>
              <a:rPr lang="es-MX" sz="2800" dirty="0">
                <a:latin typeface="Arial" panose="020B0604020202020204" pitchFamily="34" charset="0"/>
                <a:cs typeface="Arial" panose="020B0604020202020204" pitchFamily="34" charset="0"/>
              </a:rPr>
              <a:t>. </a:t>
            </a:r>
          </a:p>
          <a:p>
            <a:pPr algn="just"/>
            <a:endParaRPr lang="es-MX" sz="2800" dirty="0">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Puede acceder a modelos de IA extraordinarios que utilizan actualmente millones de productos, como Office 365, Xbox y Bing. </a:t>
            </a:r>
          </a:p>
          <a:p>
            <a:pPr algn="just"/>
            <a:endParaRPr lang="es-MX" sz="2800" dirty="0">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Personalice estos modelos con sus propios datos e impleméntelos en cualquier parte. </a:t>
            </a: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802" y="4023360"/>
            <a:ext cx="1912829" cy="19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4401205"/>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Aplicaciones y agentes de IA</a:t>
            </a:r>
          </a:p>
          <a:p>
            <a:pPr algn="just"/>
            <a:endParaRPr lang="es-MX" sz="2800" b="1" dirty="0">
              <a:latin typeface="Arial" panose="020B0604020202020204" pitchFamily="34" charset="0"/>
              <a:cs typeface="Arial" panose="020B0604020202020204" pitchFamily="34" charset="0"/>
            </a:endParaRPr>
          </a:p>
          <a:p>
            <a:pPr algn="just"/>
            <a:r>
              <a:rPr lang="es-MX" sz="2800" dirty="0" err="1">
                <a:solidFill>
                  <a:srgbClr val="00B0F0"/>
                </a:solidFill>
                <a:latin typeface="Arial" panose="020B0604020202020204" pitchFamily="34" charset="0"/>
                <a:cs typeface="Arial" panose="020B0604020202020204" pitchFamily="34" charset="0"/>
              </a:rPr>
              <a:t>Cognitive</a:t>
            </a:r>
            <a:r>
              <a:rPr lang="es-MX" sz="2800" dirty="0">
                <a:solidFill>
                  <a:srgbClr val="00B0F0"/>
                </a:solidFill>
                <a:latin typeface="Arial" panose="020B0604020202020204" pitchFamily="34" charset="0"/>
                <a:cs typeface="Arial" panose="020B0604020202020204" pitchFamily="34" charset="0"/>
              </a:rPr>
              <a:t> </a:t>
            </a:r>
            <a:r>
              <a:rPr lang="es-MX" sz="2800" dirty="0" err="1">
                <a:solidFill>
                  <a:srgbClr val="00B0F0"/>
                </a:solidFill>
                <a:latin typeface="Arial" panose="020B0604020202020204" pitchFamily="34" charset="0"/>
                <a:cs typeface="Arial" panose="020B0604020202020204" pitchFamily="34" charset="0"/>
              </a:rPr>
              <a:t>Services</a:t>
            </a:r>
            <a:endParaRPr lang="es-MX" sz="2800" dirty="0">
              <a:solidFill>
                <a:srgbClr val="00B0F0"/>
              </a:solidFill>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Colección de modelos de IA ya entrenados específicos para dominios que se pueden personalizar con sus datos.</a:t>
            </a:r>
          </a:p>
          <a:p>
            <a:pPr algn="just"/>
            <a:endParaRPr lang="es-MX"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Visión </a:t>
            </a: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Voz</a:t>
            </a: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Lenguaje</a:t>
            </a:r>
          </a:p>
          <a:p>
            <a:pPr marL="457200" indent="-457200" algn="just">
              <a:buFont typeface="Arial" panose="020B0604020202020204" pitchFamily="34" charset="0"/>
              <a:buChar char="•"/>
            </a:pPr>
            <a:r>
              <a:rPr lang="es-MX" sz="2800" dirty="0">
                <a:latin typeface="Arial" panose="020B0604020202020204" pitchFamily="34" charset="0"/>
                <a:cs typeface="Arial" panose="020B0604020202020204" pitchFamily="34" charset="0"/>
              </a:rPr>
              <a:t>Decisión</a:t>
            </a: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802" y="4023360"/>
            <a:ext cx="1912829" cy="19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21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7464614" y="1783959"/>
            <a:ext cx="4087306" cy="2889114"/>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Inteligencia</a:t>
            </a:r>
          </a:p>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Artificial</a:t>
            </a:r>
          </a:p>
          <a:p>
            <a:pPr>
              <a:lnSpc>
                <a:spcPct val="90000"/>
              </a:lnSpc>
              <a:spcBef>
                <a:spcPct val="0"/>
              </a:spcBef>
              <a:spcAft>
                <a:spcPts val="600"/>
              </a:spcAft>
            </a:pPr>
            <a:endParaRPr lang="en-US" sz="4600" b="1" dirty="0">
              <a:latin typeface="+mj-lt"/>
              <a:ea typeface="+mj-ea"/>
              <a:cs typeface="+mj-cs"/>
            </a:endParaRPr>
          </a:p>
          <a:p>
            <a:pPr algn="ctr">
              <a:lnSpc>
                <a:spcPct val="90000"/>
              </a:lnSpc>
              <a:spcBef>
                <a:spcPct val="0"/>
              </a:spcBef>
              <a:spcAft>
                <a:spcPts val="600"/>
              </a:spcAft>
            </a:pPr>
            <a:r>
              <a:rPr lang="en-US" sz="4600" b="1" dirty="0" err="1">
                <a:latin typeface="+mj-lt"/>
                <a:ea typeface="+mj-ea"/>
                <a:cs typeface="+mj-cs"/>
              </a:rPr>
              <a:t>Soluciones</a:t>
            </a:r>
            <a:r>
              <a:rPr lang="en-US" sz="4600" b="1" dirty="0">
                <a:latin typeface="+mj-lt"/>
                <a:ea typeface="+mj-ea"/>
                <a:cs typeface="+mj-cs"/>
              </a:rPr>
              <a:t> de </a:t>
            </a:r>
            <a:r>
              <a:rPr lang="en-US" sz="4600" b="1" dirty="0" err="1">
                <a:latin typeface="+mj-lt"/>
                <a:ea typeface="+mj-ea"/>
                <a:cs typeface="+mj-cs"/>
              </a:rPr>
              <a:t>Escritorio</a:t>
            </a:r>
            <a:endParaRPr lang="en-US" sz="4600" b="1" dirty="0">
              <a:latin typeface="+mj-lt"/>
              <a:ea typeface="+mj-ea"/>
              <a:cs typeface="+mj-cs"/>
            </a:endParaRP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70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130628" y="101601"/>
            <a:ext cx="11176000" cy="2246769"/>
          </a:xfrm>
          <a:prstGeom prst="rect">
            <a:avLst/>
          </a:prstGeom>
          <a:noFill/>
        </p:spPr>
        <p:txBody>
          <a:bodyPr wrap="square" rtlCol="0">
            <a:spAutoFit/>
          </a:bodyPr>
          <a:lstStyle/>
          <a:p>
            <a:pPr algn="just"/>
            <a:r>
              <a:rPr lang="es-MX" sz="2800" b="1" dirty="0">
                <a:latin typeface="Arial" panose="020B0604020202020204" pitchFamily="34" charset="0"/>
                <a:cs typeface="Arial" panose="020B0604020202020204" pitchFamily="34" charset="0"/>
              </a:rPr>
              <a:t>Aplicaciones y agentes de IA</a:t>
            </a:r>
          </a:p>
          <a:p>
            <a:pPr algn="just"/>
            <a:endParaRPr lang="es-MX" sz="2800" b="1" dirty="0">
              <a:latin typeface="Arial" panose="020B0604020202020204" pitchFamily="34" charset="0"/>
              <a:cs typeface="Arial" panose="020B0604020202020204" pitchFamily="34" charset="0"/>
            </a:endParaRPr>
          </a:p>
          <a:p>
            <a:pPr algn="just"/>
            <a:r>
              <a:rPr lang="es-MX" sz="2800" dirty="0">
                <a:solidFill>
                  <a:srgbClr val="00B0F0"/>
                </a:solidFill>
                <a:latin typeface="Arial" panose="020B0604020202020204" pitchFamily="34" charset="0"/>
                <a:cs typeface="Arial" panose="020B0604020202020204" pitchFamily="34" charset="0"/>
              </a:rPr>
              <a:t>Servicio de </a:t>
            </a:r>
            <a:r>
              <a:rPr lang="es-MX" sz="2800" dirty="0" err="1">
                <a:solidFill>
                  <a:srgbClr val="00B0F0"/>
                </a:solidFill>
                <a:latin typeface="Arial" panose="020B0604020202020204" pitchFamily="34" charset="0"/>
                <a:cs typeface="Arial" panose="020B0604020202020204" pitchFamily="34" charset="0"/>
              </a:rPr>
              <a:t>bots</a:t>
            </a:r>
            <a:endParaRPr lang="es-MX" sz="2800" dirty="0">
              <a:solidFill>
                <a:srgbClr val="00B0F0"/>
              </a:solidFill>
              <a:latin typeface="Arial" panose="020B0604020202020204" pitchFamily="34" charset="0"/>
              <a:cs typeface="Arial" panose="020B0604020202020204" pitchFamily="34" charset="0"/>
            </a:endParaRPr>
          </a:p>
          <a:p>
            <a:pPr algn="just"/>
            <a:r>
              <a:rPr lang="es-MX" sz="2800" dirty="0">
                <a:latin typeface="Arial" panose="020B0604020202020204" pitchFamily="34" charset="0"/>
                <a:cs typeface="Arial" panose="020B0604020202020204" pitchFamily="34" charset="0"/>
              </a:rPr>
              <a:t>Entorno específico para el desarrollo de </a:t>
            </a:r>
            <a:r>
              <a:rPr lang="es-MX" sz="2800" dirty="0" err="1">
                <a:latin typeface="Arial" panose="020B0604020202020204" pitchFamily="34" charset="0"/>
                <a:cs typeface="Arial" panose="020B0604020202020204" pitchFamily="34" charset="0"/>
              </a:rPr>
              <a:t>bots</a:t>
            </a:r>
            <a:r>
              <a:rPr lang="es-MX" sz="2800" dirty="0">
                <a:latin typeface="Arial" panose="020B0604020202020204" pitchFamily="34" charset="0"/>
                <a:cs typeface="Arial" panose="020B0604020202020204" pitchFamily="34" charset="0"/>
              </a:rPr>
              <a:t> que incluye plantillas listas para usar que le permitirán ponerse en marcha con rapidez.</a:t>
            </a:r>
          </a:p>
        </p:txBody>
      </p:sp>
      <p:pic>
        <p:nvPicPr>
          <p:cNvPr id="3" name="Picture 6" descr="Nuage Networks SD-WAN and Microsoft Azure Virtual WAN Automate Branch  Office and Cloud Connectivity - Nuage Networks">
            <a:extLst>
              <a:ext uri="{FF2B5EF4-FFF2-40B4-BE49-F238E27FC236}">
                <a16:creationId xmlns:a16="http://schemas.microsoft.com/office/drawing/2014/main" id="{A7D7B348-A05D-4D50-B292-2541C79EC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014" y="101601"/>
            <a:ext cx="1207614" cy="120761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ognitive Services">
            <a:extLst>
              <a:ext uri="{FF2B5EF4-FFF2-40B4-BE49-F238E27FC236}">
                <a16:creationId xmlns:a16="http://schemas.microsoft.com/office/drawing/2014/main" id="{0AB01D16-C171-4E4C-8BE6-DCD581E7F01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03744" y="2528384"/>
            <a:ext cx="6305364" cy="390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78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0ED34-39F3-4C40-AC78-94EBD36C36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3660"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Telefónica firma un acuerdo con Google para situar a empresas en &quot;la nube&quot;">
            <a:extLst>
              <a:ext uri="{FF2B5EF4-FFF2-40B4-BE49-F238E27FC236}">
                <a16:creationId xmlns:a16="http://schemas.microsoft.com/office/drawing/2014/main" id="{5BF54170-727B-4AA8-B482-5D169622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4" y="0"/>
            <a:ext cx="3713871" cy="182211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96680" y="1363560"/>
            <a:ext cx="4986440" cy="3207258"/>
          </a:xfrm>
          <a:prstGeom prst="rect">
            <a:avLst/>
          </a:prstGeom>
        </p:spPr>
        <p:txBody>
          <a:bodyPr vert="horz" lIns="91440" tIns="45720" rIns="91440" bIns="45720" rtlCol="0" anchor="t">
            <a:noAutofit/>
          </a:bodyPr>
          <a:lstStyle/>
          <a:p>
            <a:pPr>
              <a:lnSpc>
                <a:spcPct val="90000"/>
              </a:lnSpc>
              <a:spcAft>
                <a:spcPts val="600"/>
              </a:spcAft>
            </a:pPr>
            <a:r>
              <a:rPr lang="es-MX" sz="2800" dirty="0"/>
              <a:t>Google Cloud es una nube pública de pago por uso que consiste en un conjunto de recursos físicos, como computadoras y unidades de disco duro, y recursos virtuales, como máquinas virtuales (VM), que se encuentran en los centros de datos de Google en todo el mundo. Cada centro de datos está ubicado en una región, específicamente en Asia, Australia, Europa, América del Norte y América del Sur.</a:t>
            </a:r>
            <a:endParaRPr lang="en-US" sz="2800" dirty="0"/>
          </a:p>
        </p:txBody>
      </p:sp>
      <p:pic>
        <p:nvPicPr>
          <p:cNvPr id="14344" name="Picture 8" descr="Google Cloud Platform Cloud Computing Aprendizaje automático Inteligencia  artificial, Cloud Computing, texto, logo png | PNGEgg">
            <a:extLst>
              <a:ext uri="{FF2B5EF4-FFF2-40B4-BE49-F238E27FC236}">
                <a16:creationId xmlns:a16="http://schemas.microsoft.com/office/drawing/2014/main" id="{8E82BC49-99BB-49DC-8EC7-056E02E26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743" y="5272798"/>
            <a:ext cx="2675164" cy="127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79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154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AI </a:t>
            </a:r>
            <a:r>
              <a:rPr lang="es-MX" sz="2400" b="1" dirty="0" err="1">
                <a:latin typeface="Verdana" panose="020B0604030504040204" pitchFamily="34" charset="0"/>
              </a:rPr>
              <a:t>Platform</a:t>
            </a:r>
            <a:endParaRPr lang="es-MX" sz="2400" b="1" dirty="0">
              <a:latin typeface="Verdana" panose="020B0604030504040204" pitchFamily="34" charset="0"/>
            </a:endParaRPr>
          </a:p>
          <a:p>
            <a:pPr algn="just"/>
            <a:r>
              <a:rPr lang="es-MX" sz="2400" b="1" dirty="0">
                <a:latin typeface="Verdana" panose="020B0604030504040204" pitchFamily="34" charset="0"/>
              </a:rPr>
              <a:t> </a:t>
            </a:r>
          </a:p>
          <a:p>
            <a:pPr algn="just"/>
            <a:r>
              <a:rPr lang="es-MX" sz="2400" dirty="0">
                <a:latin typeface="Verdana" panose="020B0604030504040204" pitchFamily="34" charset="0"/>
              </a:rPr>
              <a:t>Con AI </a:t>
            </a:r>
            <a:r>
              <a:rPr lang="es-MX" sz="2400" dirty="0" err="1">
                <a:latin typeface="Verdana" panose="020B0604030504040204" pitchFamily="34" charset="0"/>
              </a:rPr>
              <a:t>Platform</a:t>
            </a:r>
            <a:r>
              <a:rPr lang="es-MX" sz="2400" dirty="0">
                <a:latin typeface="Verdana" panose="020B0604030504040204" pitchFamily="34" charset="0"/>
              </a:rPr>
              <a:t>, los ingenieros de datos, desarrolladores de aprendizaje automático y científicos de datos pueden llevar sus proyectos de Aprendizaje Automático desde la fase de generación de ideas hasta la producción y la implementación de manera rápida y rentable. Compila y ejecuta tus propias aplicaciones de aprendizaje automático con la cadena de herramientas integradas de AI </a:t>
            </a:r>
            <a:r>
              <a:rPr lang="es-MX" sz="2400" dirty="0" err="1">
                <a:latin typeface="Verdana" panose="020B0604030504040204" pitchFamily="34" charset="0"/>
              </a:rPr>
              <a:t>Platform</a:t>
            </a:r>
            <a:r>
              <a:rPr lang="es-MX" sz="2400" dirty="0">
                <a:latin typeface="Verdana" panose="020B0604030504040204" pitchFamily="34" charset="0"/>
              </a:rPr>
              <a:t>, que incluye desde ingeniería de datos hasta flexibilidad sin compromisos a largo plazo.</a:t>
            </a:r>
          </a:p>
          <a:p>
            <a:pPr algn="just"/>
            <a:endParaRPr lang="es-MX" sz="2400" dirty="0">
              <a:latin typeface="Verdana" panose="020B0604030504040204" pitchFamily="34" charset="0"/>
            </a:endParaRPr>
          </a:p>
        </p:txBody>
      </p:sp>
      <p:pic>
        <p:nvPicPr>
          <p:cNvPr id="15364" name="Picture 4" descr="Banner de gran tamaño">
            <a:extLst>
              <a:ext uri="{FF2B5EF4-FFF2-40B4-BE49-F238E27FC236}">
                <a16:creationId xmlns:a16="http://schemas.microsoft.com/office/drawing/2014/main" id="{043BE409-03F8-4825-82B3-44FA71EEE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00" y="4168873"/>
            <a:ext cx="385762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oogle Cloud Platform Cloud Computing Aprendizaje automático Inteligencia  artificial, Cloud Computing, texto, logo png | PNGEgg">
            <a:extLst>
              <a:ext uri="{FF2B5EF4-FFF2-40B4-BE49-F238E27FC236}">
                <a16:creationId xmlns:a16="http://schemas.microsoft.com/office/drawing/2014/main" id="{695936EB-22EC-4234-AD19-8E73FCD7D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214" y="5142704"/>
            <a:ext cx="2675164" cy="127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901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a:latin typeface="Verdana" panose="020B0604030504040204" pitchFamily="34" charset="0"/>
              </a:rPr>
              <a:t>AI </a:t>
            </a:r>
            <a:r>
              <a:rPr lang="es-MX" sz="2400" b="1" dirty="0" err="1">
                <a:latin typeface="Verdana" panose="020B0604030504040204" pitchFamily="34" charset="0"/>
              </a:rPr>
              <a:t>Platform</a:t>
            </a:r>
            <a:endParaRPr lang="es-MX" sz="2400" b="1"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AI </a:t>
            </a:r>
            <a:r>
              <a:rPr lang="es-MX" sz="2400" dirty="0" err="1">
                <a:latin typeface="Verdana" panose="020B0604030504040204" pitchFamily="34" charset="0"/>
              </a:rPr>
              <a:t>Platform</a:t>
            </a:r>
            <a:r>
              <a:rPr lang="es-MX" sz="2400" dirty="0">
                <a:latin typeface="Verdana" panose="020B0604030504040204" pitchFamily="34" charset="0"/>
              </a:rPr>
              <a:t> es compatible con </a:t>
            </a:r>
            <a:r>
              <a:rPr lang="es-MX" sz="2400" dirty="0" err="1">
                <a:latin typeface="Verdana" panose="020B0604030504040204" pitchFamily="34" charset="0"/>
              </a:rPr>
              <a:t>Kubeflow</a:t>
            </a:r>
            <a:r>
              <a:rPr lang="es-MX" sz="2400" dirty="0">
                <a:latin typeface="Verdana" panose="020B0604030504040204" pitchFamily="34" charset="0"/>
              </a:rPr>
              <a:t>, la plataforma de código abierto de Google. Esto te permitirá compilar canalizaciones de Aprendizaje Automático portátiles y ejecutarlas en Google Cloud o de forma local sin necesidad de realizar cambios importantes en el código. Cuando implementes tus aplicaciones de IA para la producción, contarás con acceso a la tecnología de vanguardia de Google, como las herramientas </a:t>
            </a:r>
            <a:r>
              <a:rPr lang="es-MX" sz="2400" dirty="0" err="1">
                <a:latin typeface="Verdana" panose="020B0604030504040204" pitchFamily="34" charset="0"/>
              </a:rPr>
              <a:t>TensorFlow</a:t>
            </a:r>
            <a:r>
              <a:rPr lang="es-MX" sz="2400" dirty="0">
                <a:latin typeface="Verdana" panose="020B0604030504040204" pitchFamily="34" charset="0"/>
              </a:rPr>
              <a:t>, TPU y TFX.</a:t>
            </a:r>
          </a:p>
        </p:txBody>
      </p:sp>
      <p:pic>
        <p:nvPicPr>
          <p:cNvPr id="2" name="Picture 4" descr="Banner de gran tamaño">
            <a:extLst>
              <a:ext uri="{FF2B5EF4-FFF2-40B4-BE49-F238E27FC236}">
                <a16:creationId xmlns:a16="http://schemas.microsoft.com/office/drawing/2014/main" id="{870F7DE3-33D0-4384-86B9-740205299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00" y="4168873"/>
            <a:ext cx="385762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Google Cloud Platform Cloud Computing Aprendizaje automático Inteligencia  artificial, Cloud Computing, texto, logo png | PNGEgg">
            <a:extLst>
              <a:ext uri="{FF2B5EF4-FFF2-40B4-BE49-F238E27FC236}">
                <a16:creationId xmlns:a16="http://schemas.microsoft.com/office/drawing/2014/main" id="{9BBC914F-7451-4E1B-9664-0C07D4D80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9" y="4815681"/>
            <a:ext cx="2675164" cy="127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5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E9CB81-201D-4285-99F3-A65ADBD81CF1}"/>
              </a:ext>
            </a:extLst>
          </p:cNvPr>
          <p:cNvPicPr>
            <a:picLocks noChangeAspect="1"/>
          </p:cNvPicPr>
          <p:nvPr/>
        </p:nvPicPr>
        <p:blipFill>
          <a:blip r:embed="rId2"/>
          <a:stretch>
            <a:fillRect/>
          </a:stretch>
        </p:blipFill>
        <p:spPr>
          <a:xfrm>
            <a:off x="0" y="346415"/>
            <a:ext cx="12141539" cy="6238196"/>
          </a:xfrm>
          <a:prstGeom prst="rect">
            <a:avLst/>
          </a:prstGeom>
        </p:spPr>
      </p:pic>
    </p:spTree>
    <p:extLst>
      <p:ext uri="{BB962C8B-B14F-4D97-AF65-F5344CB8AC3E}">
        <p14:creationId xmlns:p14="http://schemas.microsoft.com/office/powerpoint/2010/main" val="1811011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D8D7E68-9392-4EBD-A2F4-383EFEC43C6A}"/>
              </a:ext>
            </a:extLst>
          </p:cNvPr>
          <p:cNvSpPr txBox="1"/>
          <p:nvPr/>
        </p:nvSpPr>
        <p:spPr>
          <a:xfrm>
            <a:off x="684213" y="1304925"/>
            <a:ext cx="10821988" cy="14366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lnSpc>
                <a:spcPct val="90000"/>
              </a:lnSpc>
              <a:spcAft>
                <a:spcPts val="600"/>
              </a:spcAft>
            </a:pPr>
            <a:r>
              <a:rPr lang="es-MX" sz="2000" b="1" dirty="0">
                <a:latin typeface="Verdana" panose="020B0604030504040204" pitchFamily="34" charset="0"/>
              </a:rPr>
              <a:t>Piezas fundamentales de la IA de Cloud </a:t>
            </a:r>
          </a:p>
          <a:p>
            <a:pPr algn="just">
              <a:lnSpc>
                <a:spcPct val="90000"/>
              </a:lnSpc>
              <a:spcAft>
                <a:spcPts val="600"/>
              </a:spcAft>
            </a:pPr>
            <a:endParaRPr lang="es-MX" sz="2000" dirty="0">
              <a:latin typeface="Verdana" panose="020B0604030504040204" pitchFamily="34" charset="0"/>
            </a:endParaRPr>
          </a:p>
          <a:p>
            <a:pPr algn="just">
              <a:lnSpc>
                <a:spcPct val="90000"/>
              </a:lnSpc>
              <a:spcAft>
                <a:spcPts val="600"/>
              </a:spcAft>
            </a:pPr>
            <a:r>
              <a:rPr lang="es-MX" sz="2000" dirty="0">
                <a:latin typeface="Verdana" panose="020B0604030504040204" pitchFamily="34" charset="0"/>
              </a:rPr>
              <a:t>Las piezas fundamentales de la IA hacen que sea fácil agregar la vista, el idioma, la conversación y los datos estructurados a tus aplicaciones. </a:t>
            </a:r>
          </a:p>
        </p:txBody>
      </p:sp>
      <p:pic>
        <p:nvPicPr>
          <p:cNvPr id="2" name="Imagen 1">
            <a:extLst>
              <a:ext uri="{FF2B5EF4-FFF2-40B4-BE49-F238E27FC236}">
                <a16:creationId xmlns:a16="http://schemas.microsoft.com/office/drawing/2014/main" id="{899611DC-9B06-4CBC-BA89-B76BD972A7B7}"/>
              </a:ext>
            </a:extLst>
          </p:cNvPr>
          <p:cNvPicPr>
            <a:picLocks noChangeAspect="1"/>
          </p:cNvPicPr>
          <p:nvPr/>
        </p:nvPicPr>
        <p:blipFill>
          <a:blip r:embed="rId2"/>
          <a:stretch>
            <a:fillRect/>
          </a:stretch>
        </p:blipFill>
        <p:spPr>
          <a:xfrm>
            <a:off x="684213" y="2824163"/>
            <a:ext cx="10821988" cy="2728913"/>
          </a:xfrm>
          <a:prstGeom prst="rect">
            <a:avLst/>
          </a:prstGeom>
        </p:spPr>
      </p:pic>
      <p:pic>
        <p:nvPicPr>
          <p:cNvPr id="4" name="Picture 8" descr="Google Cloud Platform Cloud Computing Aprendizaje automático Inteligencia  artificial, Cloud Computing, texto, logo png | PNGEgg">
            <a:extLst>
              <a:ext uri="{FF2B5EF4-FFF2-40B4-BE49-F238E27FC236}">
                <a16:creationId xmlns:a16="http://schemas.microsoft.com/office/drawing/2014/main" id="{FF1BCB63-2ACA-434C-B0B0-70FA89DEC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466" y="5453471"/>
            <a:ext cx="1934936" cy="92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84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D8D7E68-9392-4EBD-A2F4-383EFEC43C6A}"/>
              </a:ext>
            </a:extLst>
          </p:cNvPr>
          <p:cNvSpPr txBox="1"/>
          <p:nvPr/>
        </p:nvSpPr>
        <p:spPr>
          <a:xfrm>
            <a:off x="862013" y="1225943"/>
            <a:ext cx="10469563" cy="722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lnSpc>
                <a:spcPct val="90000"/>
              </a:lnSpc>
              <a:spcAft>
                <a:spcPts val="600"/>
              </a:spcAft>
            </a:pPr>
            <a:r>
              <a:rPr lang="es-MX" sz="1800" b="1" dirty="0">
                <a:latin typeface="Verdana" panose="020B0604030504040204" pitchFamily="34" charset="0"/>
              </a:rPr>
              <a:t>Piezas fundamentales de la IA de Cloud </a:t>
            </a:r>
          </a:p>
        </p:txBody>
      </p:sp>
      <p:pic>
        <p:nvPicPr>
          <p:cNvPr id="2" name="Imagen 1">
            <a:extLst>
              <a:ext uri="{FF2B5EF4-FFF2-40B4-BE49-F238E27FC236}">
                <a16:creationId xmlns:a16="http://schemas.microsoft.com/office/drawing/2014/main" id="{B3BF534A-8AD2-4538-923B-A5B50B6FE987}"/>
              </a:ext>
            </a:extLst>
          </p:cNvPr>
          <p:cNvPicPr>
            <a:picLocks noChangeAspect="1"/>
          </p:cNvPicPr>
          <p:nvPr/>
        </p:nvPicPr>
        <p:blipFill>
          <a:blip r:embed="rId2"/>
          <a:stretch>
            <a:fillRect/>
          </a:stretch>
        </p:blipFill>
        <p:spPr>
          <a:xfrm>
            <a:off x="862013" y="2154238"/>
            <a:ext cx="10469563" cy="4017963"/>
          </a:xfrm>
          <a:prstGeom prst="rect">
            <a:avLst/>
          </a:prstGeom>
        </p:spPr>
      </p:pic>
      <p:pic>
        <p:nvPicPr>
          <p:cNvPr id="4" name="Picture 8" descr="Google Cloud Platform Cloud Computing Aprendizaje automático Inteligencia  artificial, Cloud Computing, texto, logo png | PNGEgg">
            <a:extLst>
              <a:ext uri="{FF2B5EF4-FFF2-40B4-BE49-F238E27FC236}">
                <a16:creationId xmlns:a16="http://schemas.microsoft.com/office/drawing/2014/main" id="{60FABB32-21F4-4F7F-BDC1-BC22C65CB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081" y="480060"/>
            <a:ext cx="1905907" cy="91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043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893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s-MX" sz="2400" b="1" dirty="0" err="1">
                <a:latin typeface="Verdana" panose="020B0604030504040204" pitchFamily="34" charset="0"/>
              </a:rPr>
              <a:t>TensorFlow</a:t>
            </a:r>
            <a:r>
              <a:rPr lang="es-MX" sz="2400" b="1" dirty="0">
                <a:latin typeface="Verdana" panose="020B0604030504040204" pitchFamily="34" charset="0"/>
              </a:rPr>
              <a:t> Enterprise</a:t>
            </a:r>
          </a:p>
          <a:p>
            <a:pPr algn="just"/>
            <a:endParaRPr lang="es-MX" sz="2400" dirty="0">
              <a:latin typeface="Verdana" panose="020B0604030504040204" pitchFamily="34" charset="0"/>
            </a:endParaRPr>
          </a:p>
          <a:p>
            <a:pPr algn="just"/>
            <a:r>
              <a:rPr lang="es-MX" sz="2400" dirty="0">
                <a:latin typeface="Verdana" panose="020B0604030504040204" pitchFamily="34" charset="0"/>
              </a:rPr>
              <a:t>Asistencia de nivel empresarial: Aprovecha lo mejor de </a:t>
            </a:r>
            <a:r>
              <a:rPr lang="es-MX" sz="2400" dirty="0" err="1">
                <a:latin typeface="Verdana" panose="020B0604030504040204" pitchFamily="34" charset="0"/>
              </a:rPr>
              <a:t>TensorFlow</a:t>
            </a:r>
            <a:r>
              <a:rPr lang="es-MX" sz="2400" dirty="0">
                <a:latin typeface="Verdana" panose="020B0604030504040204" pitchFamily="34" charset="0"/>
              </a:rPr>
              <a:t> y lo mejor de Google Cloud. Con la asistencia y los servicios preparados para empresas, tus proyectos de </a:t>
            </a:r>
            <a:r>
              <a:rPr lang="es-MX" sz="2400" dirty="0" err="1">
                <a:latin typeface="Verdana" panose="020B0604030504040204" pitchFamily="34" charset="0"/>
              </a:rPr>
              <a:t>TensorFlow</a:t>
            </a:r>
            <a:r>
              <a:rPr lang="es-MX" sz="2400" dirty="0">
                <a:latin typeface="Verdana" panose="020B0604030504040204" pitchFamily="34" charset="0"/>
              </a:rPr>
              <a:t> serán un éxito.</a:t>
            </a:r>
          </a:p>
          <a:p>
            <a:pPr algn="just"/>
            <a:endParaRPr lang="es-MX" sz="2400" dirty="0">
              <a:latin typeface="Verdana" panose="020B0604030504040204" pitchFamily="34" charset="0"/>
            </a:endParaRPr>
          </a:p>
          <a:p>
            <a:pPr algn="just"/>
            <a:r>
              <a:rPr lang="es-MX" sz="2400" dirty="0">
                <a:latin typeface="Verdana" panose="020B0604030504040204" pitchFamily="34" charset="0"/>
              </a:rPr>
              <a:t>Rendimiento a escala de nube: Acelera y escala tus flujos de trabajo de AA en la nube mediante </a:t>
            </a:r>
            <a:r>
              <a:rPr lang="es-MX" sz="2400" dirty="0" err="1">
                <a:latin typeface="Verdana" panose="020B0604030504040204" pitchFamily="34" charset="0"/>
              </a:rPr>
              <a:t>TensorFlow</a:t>
            </a:r>
            <a:r>
              <a:rPr lang="es-MX" sz="2400" dirty="0">
                <a:latin typeface="Verdana" panose="020B0604030504040204" pitchFamily="34" charset="0"/>
              </a:rPr>
              <a:t> optimizado y con compatibilidad comprobada.</a:t>
            </a:r>
          </a:p>
          <a:p>
            <a:pPr algn="just"/>
            <a:endParaRPr lang="es-MX" sz="2400" dirty="0">
              <a:latin typeface="Verdana" panose="020B0604030504040204" pitchFamily="34" charset="0"/>
            </a:endParaRPr>
          </a:p>
          <a:p>
            <a:pPr algn="just"/>
            <a:r>
              <a:rPr lang="es-MX" sz="2400" dirty="0">
                <a:latin typeface="Verdana" panose="020B0604030504040204" pitchFamily="34" charset="0"/>
              </a:rPr>
              <a:t>Servicios administrados: Desarrolla e implementa </a:t>
            </a:r>
            <a:r>
              <a:rPr lang="es-MX" sz="2400" dirty="0" err="1">
                <a:latin typeface="Verdana" panose="020B0604030504040204" pitchFamily="34" charset="0"/>
              </a:rPr>
              <a:t>TensorFlow</a:t>
            </a:r>
            <a:r>
              <a:rPr lang="es-MX" sz="2400" dirty="0">
                <a:latin typeface="Verdana" panose="020B0604030504040204" pitchFamily="34" charset="0"/>
              </a:rPr>
              <a:t> en diferentes servicios administrados, como AI </a:t>
            </a:r>
            <a:r>
              <a:rPr lang="es-MX" sz="2400" dirty="0" err="1">
                <a:latin typeface="Verdana" panose="020B0604030504040204" pitchFamily="34" charset="0"/>
              </a:rPr>
              <a:t>Platform</a:t>
            </a:r>
            <a:r>
              <a:rPr lang="es-MX" sz="2400" dirty="0">
                <a:latin typeface="Verdana" panose="020B0604030504040204" pitchFamily="34" charset="0"/>
              </a:rPr>
              <a:t> y Google </a:t>
            </a:r>
            <a:r>
              <a:rPr lang="es-MX" sz="2400" dirty="0" err="1">
                <a:latin typeface="Verdana" panose="020B0604030504040204" pitchFamily="34" charset="0"/>
              </a:rPr>
              <a:t>Kubernetes</a:t>
            </a:r>
            <a:r>
              <a:rPr lang="es-MX" sz="2400" dirty="0">
                <a:latin typeface="Verdana" panose="020B0604030504040204" pitchFamily="34" charset="0"/>
              </a:rPr>
              <a:t> </a:t>
            </a:r>
            <a:r>
              <a:rPr lang="es-MX" sz="2400" dirty="0" err="1">
                <a:latin typeface="Verdana" panose="020B0604030504040204" pitchFamily="34" charset="0"/>
              </a:rPr>
              <a:t>Engine</a:t>
            </a:r>
            <a:r>
              <a:rPr lang="es-MX" sz="2400" dirty="0">
                <a:latin typeface="Verdana" panose="020B0604030504040204" pitchFamily="34" charset="0"/>
              </a:rPr>
              <a:t>.</a:t>
            </a:r>
          </a:p>
        </p:txBody>
      </p:sp>
      <p:pic>
        <p:nvPicPr>
          <p:cNvPr id="18434" name="Picture 2">
            <a:extLst>
              <a:ext uri="{FF2B5EF4-FFF2-40B4-BE49-F238E27FC236}">
                <a16:creationId xmlns:a16="http://schemas.microsoft.com/office/drawing/2014/main" id="{C56E88CE-E627-46D0-A0EC-F98CA78C9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878" y="79391"/>
            <a:ext cx="685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Google Cloud Platform Cloud Computing Aprendizaje automático Inteligencia  artificial, Cloud Computing, texto, logo png | PNGEgg">
            <a:extLst>
              <a:ext uri="{FF2B5EF4-FFF2-40B4-BE49-F238E27FC236}">
                <a16:creationId xmlns:a16="http://schemas.microsoft.com/office/drawing/2014/main" id="{35B59DAE-BA80-4395-8B45-39CE7AA68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093" y="5965538"/>
            <a:ext cx="1905907" cy="91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529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CF0ED34-39F3-4C40-AC78-94EBD36C36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3660" b="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425708" y="2263446"/>
            <a:ext cx="4986440" cy="3207258"/>
          </a:xfrm>
          <a:prstGeom prst="rect">
            <a:avLst/>
          </a:prstGeom>
        </p:spPr>
        <p:txBody>
          <a:bodyPr vert="horz" lIns="91440" tIns="45720" rIns="91440" bIns="45720" rtlCol="0" anchor="t">
            <a:noAutofit/>
          </a:bodyPr>
          <a:lstStyle/>
          <a:p>
            <a:pPr>
              <a:lnSpc>
                <a:spcPct val="90000"/>
              </a:lnSpc>
              <a:spcAft>
                <a:spcPts val="600"/>
              </a:spcAft>
            </a:pPr>
            <a:r>
              <a:rPr lang="es-MX" sz="2800" dirty="0"/>
              <a:t>Amazon Web </a:t>
            </a:r>
            <a:r>
              <a:rPr lang="es-MX" sz="2800" dirty="0" err="1"/>
              <a:t>Services</a:t>
            </a:r>
            <a:r>
              <a:rPr lang="es-MX" sz="2800" dirty="0"/>
              <a:t> es una colección de servicios de computación en la nube pública que en conjunto forman una plataforma de computación en la nube, ofrecidas a través de Internet por Amazon.com</a:t>
            </a:r>
            <a:endParaRPr lang="en-US" sz="2800" dirty="0"/>
          </a:p>
        </p:txBody>
      </p:sp>
      <p:pic>
        <p:nvPicPr>
          <p:cNvPr id="21506" name="Picture 2">
            <a:extLst>
              <a:ext uri="{FF2B5EF4-FFF2-40B4-BE49-F238E27FC236}">
                <a16:creationId xmlns:a16="http://schemas.microsoft.com/office/drawing/2014/main" id="{8BB35785-473F-4FFF-8E56-272B3B9F3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5195" y="501646"/>
            <a:ext cx="14382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Conoce la guía definitiva de Amazon Web Services: teoría, ejemplos  prácticos y recomendaciones">
            <a:extLst>
              <a:ext uri="{FF2B5EF4-FFF2-40B4-BE49-F238E27FC236}">
                <a16:creationId xmlns:a16="http://schemas.microsoft.com/office/drawing/2014/main" id="{C1DF1534-2E90-4A85-AFC1-50063D164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5875" y="5262562"/>
            <a:ext cx="3286125" cy="159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pt-BR" sz="2400" b="1" dirty="0">
                <a:latin typeface="Verdana" panose="020B0604030504040204" pitchFamily="34" charset="0"/>
              </a:rPr>
              <a:t>Servicios de IA de AWS</a:t>
            </a:r>
            <a:endParaRPr lang="es-MX" sz="2400" b="1" dirty="0">
              <a:latin typeface="Verdana" panose="020B0604030504040204" pitchFamily="34" charset="0"/>
            </a:endParaRPr>
          </a:p>
          <a:p>
            <a:pPr algn="just"/>
            <a:endParaRPr lang="es-MX" sz="2400" dirty="0">
              <a:latin typeface="Verdana" panose="020B0604030504040204" pitchFamily="34" charset="0"/>
            </a:endParaRPr>
          </a:p>
          <a:p>
            <a:pPr algn="just"/>
            <a:r>
              <a:rPr lang="es-MX" sz="2400" dirty="0">
                <a:latin typeface="Verdana" panose="020B0604030504040204" pitchFamily="34" charset="0"/>
              </a:rPr>
              <a:t>Los servicios de IA de AWS previamente entrenados proporcionan inteligencia lista para usar en las aplicaciones y flujos de trabajo. Los servicios de IA se integran con facilidad con sus aplicaciones para ocuparse de casos de uso comunes, como por ejemplo crear recomendaciones personalizadas, modernizar su centro de atención al cliente, mejorar la seguridad y aumentar la implicación del cliente. </a:t>
            </a:r>
          </a:p>
          <a:p>
            <a:pPr algn="just"/>
            <a:endParaRPr lang="es-MX" sz="2400" dirty="0">
              <a:latin typeface="Verdana" panose="020B0604030504040204" pitchFamily="34" charset="0"/>
            </a:endParaRPr>
          </a:p>
          <a:p>
            <a:pPr algn="just"/>
            <a:r>
              <a:rPr lang="es-MX" sz="2400" dirty="0">
                <a:latin typeface="Verdana" panose="020B0604030504040204" pitchFamily="34" charset="0"/>
              </a:rPr>
              <a:t>Dado que utiliza la misma tecnología de aprendizaje profundo que impulsa Amazon.com y los servicios de ML, es un servicio de calidad y preciso de mano de las API que aprenden de forma continuada. Para usar los servicios de IA de AWS no hace falta tener experiencia en aprendizaje automático.</a:t>
            </a:r>
          </a:p>
        </p:txBody>
      </p:sp>
    </p:spTree>
    <p:extLst>
      <p:ext uri="{BB962C8B-B14F-4D97-AF65-F5344CB8AC3E}">
        <p14:creationId xmlns:p14="http://schemas.microsoft.com/office/powerpoint/2010/main" val="275961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En lenguajes de programación, los que más gustan no son los más populares  (ni los que dan más dinero)">
            <a:extLst>
              <a:ext uri="{FF2B5EF4-FFF2-40B4-BE49-F238E27FC236}">
                <a16:creationId xmlns:a16="http://schemas.microsoft.com/office/drawing/2014/main" id="{ECCF03C6-27F9-4A33-A712-6458D4106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528"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CDCAFE0E-1E4A-48B7-A0DF-BD2BC983D5F3}"/>
              </a:ext>
            </a:extLst>
          </p:cNvPr>
          <p:cNvSpPr txBox="1"/>
          <p:nvPr/>
        </p:nvSpPr>
        <p:spPr>
          <a:xfrm>
            <a:off x="256413" y="1198119"/>
            <a:ext cx="4751016" cy="5362338"/>
          </a:xfrm>
          <a:prstGeom prst="rect">
            <a:avLst/>
          </a:prstGeom>
        </p:spPr>
        <p:txBody>
          <a:bodyPr vert="horz" lIns="91440" tIns="45720" rIns="91440" bIns="45720" rtlCol="0" anchor="t">
            <a:normAutofit fontScale="55000" lnSpcReduction="20000"/>
          </a:bodyPr>
          <a:lstStyle/>
          <a:p>
            <a:pPr>
              <a:lnSpc>
                <a:spcPct val="90000"/>
              </a:lnSpc>
              <a:spcAft>
                <a:spcPts val="600"/>
              </a:spcAft>
            </a:pPr>
            <a:r>
              <a:rPr lang="en-US" sz="4400" b="1" dirty="0" err="1"/>
              <a:t>Soluciones</a:t>
            </a:r>
            <a:r>
              <a:rPr lang="en-US" sz="4400" b="1" dirty="0"/>
              <a:t> como </a:t>
            </a:r>
            <a:r>
              <a:rPr lang="en-US" sz="4400" b="1" dirty="0" err="1"/>
              <a:t>aplicación</a:t>
            </a:r>
            <a:r>
              <a:rPr lang="en-US" sz="4400" b="1" dirty="0"/>
              <a:t> de </a:t>
            </a:r>
            <a:r>
              <a:rPr lang="en-US" sz="4400" b="1" dirty="0" err="1"/>
              <a:t>escritorio</a:t>
            </a:r>
            <a:endParaRPr lang="en-US" sz="4400" b="1" dirty="0"/>
          </a:p>
          <a:p>
            <a:pPr indent="-228600">
              <a:lnSpc>
                <a:spcPct val="90000"/>
              </a:lnSpc>
              <a:spcAft>
                <a:spcPts val="600"/>
              </a:spcAft>
              <a:buFont typeface="Arial" panose="020B0604020202020204" pitchFamily="34" charset="0"/>
              <a:buChar char="•"/>
            </a:pPr>
            <a:endParaRPr lang="en-US" sz="4400" dirty="0"/>
          </a:p>
          <a:p>
            <a:pPr>
              <a:lnSpc>
                <a:spcPct val="90000"/>
              </a:lnSpc>
              <a:spcAft>
                <a:spcPts val="600"/>
              </a:spcAft>
            </a:pPr>
            <a:r>
              <a:rPr lang="en-US" sz="4400" dirty="0"/>
              <a:t>Son </a:t>
            </a:r>
            <a:r>
              <a:rPr lang="en-US" sz="4400" dirty="0" err="1"/>
              <a:t>soluciones</a:t>
            </a:r>
            <a:r>
              <a:rPr lang="en-US" sz="4400" dirty="0"/>
              <a:t> </a:t>
            </a:r>
            <a:r>
              <a:rPr lang="en-US" sz="4400" dirty="0" err="1"/>
              <a:t>desarrolladas</a:t>
            </a:r>
            <a:r>
              <a:rPr lang="en-US" sz="4400" dirty="0"/>
              <a:t> con </a:t>
            </a:r>
            <a:r>
              <a:rPr lang="en-US" sz="4400" dirty="0" err="1"/>
              <a:t>herramientas</a:t>
            </a:r>
            <a:r>
              <a:rPr lang="en-US" sz="4400" dirty="0"/>
              <a:t> de SW para </a:t>
            </a:r>
            <a:r>
              <a:rPr lang="en-US" sz="4400" dirty="0" err="1"/>
              <a:t>funcionar</a:t>
            </a:r>
            <a:r>
              <a:rPr lang="en-US" sz="4400" dirty="0"/>
              <a:t> </a:t>
            </a:r>
            <a:r>
              <a:rPr lang="en-US" sz="4400" dirty="0" err="1"/>
              <a:t>directamente</a:t>
            </a:r>
            <a:r>
              <a:rPr lang="en-US" sz="4400" dirty="0"/>
              <a:t> </a:t>
            </a:r>
            <a:r>
              <a:rPr lang="en-US" sz="4400" dirty="0" err="1"/>
              <a:t>instaladas</a:t>
            </a:r>
            <a:r>
              <a:rPr lang="en-US" sz="4400" dirty="0"/>
              <a:t> </a:t>
            </a:r>
            <a:r>
              <a:rPr lang="en-US" sz="4400" dirty="0" err="1"/>
              <a:t>en</a:t>
            </a:r>
            <a:r>
              <a:rPr lang="en-US" sz="4400" dirty="0"/>
              <a:t> el PC.</a:t>
            </a:r>
          </a:p>
          <a:p>
            <a:pPr indent="-228600">
              <a:lnSpc>
                <a:spcPct val="90000"/>
              </a:lnSpc>
              <a:spcAft>
                <a:spcPts val="600"/>
              </a:spcAft>
              <a:buFont typeface="Arial" panose="020B0604020202020204" pitchFamily="34" charset="0"/>
              <a:buChar char="•"/>
            </a:pPr>
            <a:endParaRPr lang="en-US" sz="4400" dirty="0"/>
          </a:p>
          <a:p>
            <a:pPr>
              <a:lnSpc>
                <a:spcPct val="90000"/>
              </a:lnSpc>
              <a:spcAft>
                <a:spcPts val="600"/>
              </a:spcAft>
            </a:pPr>
            <a:r>
              <a:rPr lang="en-US" sz="4400" dirty="0" err="1"/>
              <a:t>Existen</a:t>
            </a:r>
            <a:r>
              <a:rPr lang="en-US" sz="4400" dirty="0"/>
              <a:t> </a:t>
            </a:r>
            <a:r>
              <a:rPr lang="en-US" sz="4400" dirty="0" err="1"/>
              <a:t>varios</a:t>
            </a:r>
            <a:r>
              <a:rPr lang="en-US" sz="4400" dirty="0"/>
              <a:t> </a:t>
            </a:r>
            <a:r>
              <a:rPr lang="en-US" sz="4400" dirty="0" err="1"/>
              <a:t>lenguajes</a:t>
            </a:r>
            <a:r>
              <a:rPr lang="en-US" sz="4400" dirty="0"/>
              <a:t> de </a:t>
            </a:r>
            <a:r>
              <a:rPr lang="en-US" sz="4400" dirty="0" err="1"/>
              <a:t>programación</a:t>
            </a:r>
            <a:r>
              <a:rPr lang="en-US" sz="4400" dirty="0"/>
              <a:t> que son los mas </a:t>
            </a:r>
            <a:r>
              <a:rPr lang="en-US" sz="4400" dirty="0" err="1"/>
              <a:t>utilizados</a:t>
            </a:r>
            <a:r>
              <a:rPr lang="en-US" sz="4400" dirty="0"/>
              <a:t>.</a:t>
            </a:r>
          </a:p>
          <a:p>
            <a:pPr indent="-228600">
              <a:lnSpc>
                <a:spcPct val="90000"/>
              </a:lnSpc>
              <a:spcAft>
                <a:spcPts val="600"/>
              </a:spcAft>
              <a:buFont typeface="Arial" panose="020B0604020202020204" pitchFamily="34" charset="0"/>
              <a:buChar char="•"/>
            </a:pPr>
            <a:endParaRPr lang="en-US" sz="4400" dirty="0"/>
          </a:p>
          <a:p>
            <a:pPr indent="-228600">
              <a:lnSpc>
                <a:spcPct val="90000"/>
              </a:lnSpc>
              <a:spcAft>
                <a:spcPts val="600"/>
              </a:spcAft>
              <a:buFont typeface="Arial" panose="020B0604020202020204" pitchFamily="34" charset="0"/>
              <a:buChar char="•"/>
            </a:pPr>
            <a:r>
              <a:rPr lang="en-US" sz="4400" dirty="0"/>
              <a:t>Python</a:t>
            </a:r>
          </a:p>
          <a:p>
            <a:pPr indent="-228600">
              <a:lnSpc>
                <a:spcPct val="90000"/>
              </a:lnSpc>
              <a:spcAft>
                <a:spcPts val="600"/>
              </a:spcAft>
              <a:buFont typeface="Arial" panose="020B0604020202020204" pitchFamily="34" charset="0"/>
              <a:buChar char="•"/>
            </a:pPr>
            <a:r>
              <a:rPr lang="en-US" sz="4400" dirty="0"/>
              <a:t>C++</a:t>
            </a:r>
          </a:p>
          <a:p>
            <a:pPr indent="-228600">
              <a:lnSpc>
                <a:spcPct val="90000"/>
              </a:lnSpc>
              <a:spcAft>
                <a:spcPts val="600"/>
              </a:spcAft>
              <a:buFont typeface="Arial" panose="020B0604020202020204" pitchFamily="34" charset="0"/>
              <a:buChar char="•"/>
            </a:pPr>
            <a:r>
              <a:rPr lang="en-US" sz="4400" dirty="0" err="1"/>
              <a:t>Entornos</a:t>
            </a:r>
            <a:r>
              <a:rPr lang="en-US" sz="4400" dirty="0"/>
              <a:t> Java</a:t>
            </a:r>
          </a:p>
          <a:p>
            <a:pPr indent="-228600">
              <a:lnSpc>
                <a:spcPct val="90000"/>
              </a:lnSpc>
              <a:spcAft>
                <a:spcPts val="600"/>
              </a:spcAft>
              <a:buFont typeface="Arial" panose="020B0604020202020204" pitchFamily="34" charset="0"/>
              <a:buChar char="•"/>
            </a:pPr>
            <a:r>
              <a:rPr lang="en-US" sz="4400" dirty="0" err="1"/>
              <a:t>Switf</a:t>
            </a:r>
            <a:endParaRPr lang="en-US" sz="4400" dirty="0"/>
          </a:p>
          <a:p>
            <a:pPr indent="-228600">
              <a:lnSpc>
                <a:spcPct val="90000"/>
              </a:lnSpc>
              <a:spcAft>
                <a:spcPts val="600"/>
              </a:spcAft>
              <a:buFont typeface="Arial" panose="020B0604020202020204" pitchFamily="34" charset="0"/>
              <a:buChar char="•"/>
            </a:pPr>
            <a:r>
              <a:rPr lang="en-US" sz="4400" dirty="0"/>
              <a:t>Weka</a:t>
            </a:r>
          </a:p>
          <a:p>
            <a:pPr indent="-228600">
              <a:lnSpc>
                <a:spcPct val="90000"/>
              </a:lnSpc>
              <a:spcAft>
                <a:spcPts val="600"/>
              </a:spcAft>
              <a:buFont typeface="Arial" panose="020B0604020202020204" pitchFamily="34" charset="0"/>
              <a:buChar char="•"/>
            </a:pPr>
            <a:r>
              <a:rPr lang="en-US" sz="4400" dirty="0"/>
              <a:t>R</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137119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23556" y="437162"/>
            <a:ext cx="11268222"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pt-BR" sz="2400" b="1" dirty="0">
                <a:latin typeface="Verdana" panose="020B0604030504040204" pitchFamily="34" charset="0"/>
              </a:rPr>
              <a:t>Amazon SageMaker</a:t>
            </a:r>
          </a:p>
          <a:p>
            <a:pPr algn="just"/>
            <a:endParaRPr lang="es-MX" sz="2400" dirty="0">
              <a:latin typeface="Verdana" panose="020B0604030504040204" pitchFamily="34" charset="0"/>
            </a:endParaRPr>
          </a:p>
          <a:p>
            <a:pPr algn="just"/>
            <a:r>
              <a:rPr lang="es-MX" sz="2400" dirty="0">
                <a:latin typeface="Verdana" panose="020B0604030504040204" pitchFamily="34" charset="0"/>
              </a:rPr>
              <a:t>Amazon </a:t>
            </a:r>
            <a:r>
              <a:rPr lang="es-MX" sz="2400" dirty="0" err="1">
                <a:latin typeface="Verdana" panose="020B0604030504040204" pitchFamily="34" charset="0"/>
              </a:rPr>
              <a:t>SageMaker</a:t>
            </a:r>
            <a:r>
              <a:rPr lang="es-MX" sz="2400" dirty="0">
                <a:latin typeface="Verdana" panose="020B0604030504040204" pitchFamily="34" charset="0"/>
              </a:rPr>
              <a:t> es un servicio completamente administrado que brinda a todos los científicos de datos y desarrolladores la capacidad de crear, entrenar e implementar modelos de aprendizaje automático a escala. </a:t>
            </a:r>
          </a:p>
          <a:p>
            <a:pPr algn="just"/>
            <a:endParaRPr lang="es-MX" sz="2400" dirty="0">
              <a:latin typeface="Verdana" panose="020B0604030504040204" pitchFamily="34" charset="0"/>
            </a:endParaRPr>
          </a:p>
          <a:p>
            <a:pPr algn="just"/>
            <a:r>
              <a:rPr lang="es-MX" sz="2400" dirty="0">
                <a:latin typeface="Verdana" panose="020B0604030504040204" pitchFamily="34" charset="0"/>
              </a:rPr>
              <a:t>Elimina la complejidad que entraña cada paso del flujo de trabajo del aprendizaje automático, de modo que puede implementar con más facilidad sus casos de uso de aprendizaje automático, desde el mantenimiento predictivo hasta la visión artificial para predecir el comportamiento de los clientes</a:t>
            </a:r>
          </a:p>
        </p:txBody>
      </p:sp>
    </p:spTree>
    <p:extLst>
      <p:ext uri="{BB962C8B-B14F-4D97-AF65-F5344CB8AC3E}">
        <p14:creationId xmlns:p14="http://schemas.microsoft.com/office/powerpoint/2010/main" val="99272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7D8D7E68-9392-4EBD-A2F4-383EFEC43C6A}"/>
              </a:ext>
            </a:extLst>
          </p:cNvPr>
          <p:cNvSpPr txBox="1"/>
          <p:nvPr/>
        </p:nvSpPr>
        <p:spPr>
          <a:xfrm>
            <a:off x="838200" y="184805"/>
            <a:ext cx="10515600" cy="1505883"/>
          </a:xfrm>
          <a:prstGeom prst="rect">
            <a:avLst/>
          </a:prstGeom>
        </p:spPr>
        <p:style>
          <a:lnRef idx="0">
            <a:scrgbClr r="0" g="0" b="0"/>
          </a:lnRef>
          <a:fillRef idx="0">
            <a:scrgbClr r="0" g="0" b="0"/>
          </a:fillRef>
          <a:effectRef idx="0">
            <a:scrgbClr r="0" g="0" b="0"/>
          </a:effectRef>
          <a:fontRef idx="none"/>
        </p:style>
        <p:txBody>
          <a:bodyPr vert="horz" lIns="91440" tIns="45720" rIns="91440" bIns="45720" rtlCol="0" anchor="ctr">
            <a:normAutofit/>
          </a:bodyPr>
          <a:lstStyle/>
          <a:p>
            <a:pPr>
              <a:lnSpc>
                <a:spcPct val="90000"/>
              </a:lnSpc>
              <a:spcBef>
                <a:spcPct val="0"/>
              </a:spcBef>
              <a:spcAft>
                <a:spcPts val="600"/>
              </a:spcAft>
            </a:pPr>
            <a:r>
              <a:rPr lang="en-US" sz="5200" b="1" kern="1200">
                <a:solidFill>
                  <a:schemeClr val="tx1"/>
                </a:solidFill>
                <a:latin typeface="+mj-lt"/>
                <a:ea typeface="+mj-ea"/>
                <a:cs typeface="+mj-cs"/>
              </a:rPr>
              <a:t>Amazon SageMaker</a:t>
            </a:r>
          </a:p>
          <a:p>
            <a:pPr>
              <a:lnSpc>
                <a:spcPct val="90000"/>
              </a:lnSpc>
              <a:spcBef>
                <a:spcPct val="0"/>
              </a:spcBef>
              <a:spcAft>
                <a:spcPts val="600"/>
              </a:spcAft>
            </a:pPr>
            <a:endParaRPr lang="en-US" sz="5200" kern="1200">
              <a:solidFill>
                <a:schemeClr val="tx1"/>
              </a:solidFill>
              <a:latin typeface="+mj-lt"/>
              <a:ea typeface="+mj-ea"/>
              <a:cs typeface="+mj-cs"/>
            </a:endParaRPr>
          </a:p>
        </p:txBody>
      </p:sp>
      <p:pic>
        <p:nvPicPr>
          <p:cNvPr id="2" name="Imagen 1">
            <a:extLst>
              <a:ext uri="{FF2B5EF4-FFF2-40B4-BE49-F238E27FC236}">
                <a16:creationId xmlns:a16="http://schemas.microsoft.com/office/drawing/2014/main" id="{708A14EB-4431-48CB-AF7E-F67ED66E02A1}"/>
              </a:ext>
            </a:extLst>
          </p:cNvPr>
          <p:cNvPicPr>
            <a:picLocks noChangeAspect="1"/>
          </p:cNvPicPr>
          <p:nvPr/>
        </p:nvPicPr>
        <p:blipFill>
          <a:blip r:embed="rId2"/>
          <a:stretch>
            <a:fillRect/>
          </a:stretch>
        </p:blipFill>
        <p:spPr>
          <a:xfrm>
            <a:off x="838200" y="1968068"/>
            <a:ext cx="10512547" cy="4205019"/>
          </a:xfrm>
          <a:prstGeom prst="rect">
            <a:avLst/>
          </a:prstGeom>
        </p:spPr>
      </p:pic>
    </p:spTree>
    <p:extLst>
      <p:ext uri="{BB962C8B-B14F-4D97-AF65-F5344CB8AC3E}">
        <p14:creationId xmlns:p14="http://schemas.microsoft.com/office/powerpoint/2010/main" val="165119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543536" y="334010"/>
            <a:ext cx="10821988" cy="722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800" b="1" dirty="0">
                <a:latin typeface="Verdana" panose="020B0604030504040204" pitchFamily="34" charset="0"/>
              </a:rPr>
              <a:t>Servicios de IA de AWS</a:t>
            </a:r>
            <a:endParaRPr lang="es-MX" sz="2800" dirty="0">
              <a:latin typeface="Verdana" panose="020B0604030504040204" pitchFamily="34" charset="0"/>
            </a:endParaRPr>
          </a:p>
        </p:txBody>
      </p:sp>
      <p:pic>
        <p:nvPicPr>
          <p:cNvPr id="4" name="Imagen 3">
            <a:extLst>
              <a:ext uri="{FF2B5EF4-FFF2-40B4-BE49-F238E27FC236}">
                <a16:creationId xmlns:a16="http://schemas.microsoft.com/office/drawing/2014/main" id="{17CC19E7-A95D-4239-A577-1A1B947F19EB}"/>
              </a:ext>
            </a:extLst>
          </p:cNvPr>
          <p:cNvPicPr>
            <a:picLocks noChangeAspect="1"/>
          </p:cNvPicPr>
          <p:nvPr/>
        </p:nvPicPr>
        <p:blipFill>
          <a:blip r:embed="rId2"/>
          <a:stretch>
            <a:fillRect/>
          </a:stretch>
        </p:blipFill>
        <p:spPr>
          <a:xfrm>
            <a:off x="543535" y="1056323"/>
            <a:ext cx="11190237" cy="5467667"/>
          </a:xfrm>
          <a:prstGeom prst="rect">
            <a:avLst/>
          </a:prstGeom>
        </p:spPr>
      </p:pic>
    </p:spTree>
    <p:extLst>
      <p:ext uri="{BB962C8B-B14F-4D97-AF65-F5344CB8AC3E}">
        <p14:creationId xmlns:p14="http://schemas.microsoft.com/office/powerpoint/2010/main" val="982650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uadroTexto 2">
            <a:extLst>
              <a:ext uri="{FF2B5EF4-FFF2-40B4-BE49-F238E27FC236}">
                <a16:creationId xmlns:a16="http://schemas.microsoft.com/office/drawing/2014/main" id="{7D8D7E68-9392-4EBD-A2F4-383EFEC43C6A}"/>
              </a:ext>
            </a:extLst>
          </p:cNvPr>
          <p:cNvSpPr txBox="1"/>
          <p:nvPr/>
        </p:nvSpPr>
        <p:spPr>
          <a:xfrm>
            <a:off x="487363" y="47625"/>
            <a:ext cx="11215688" cy="6715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800" b="1" dirty="0">
                <a:latin typeface="Verdana" panose="020B0604030504040204" pitchFamily="34" charset="0"/>
              </a:rPr>
              <a:t>Servicios de IA de AWS</a:t>
            </a:r>
            <a:endParaRPr lang="es-MX" sz="2800" dirty="0">
              <a:latin typeface="Verdana" panose="020B0604030504040204" pitchFamily="34" charset="0"/>
            </a:endParaRPr>
          </a:p>
        </p:txBody>
      </p:sp>
      <p:pic>
        <p:nvPicPr>
          <p:cNvPr id="2" name="Imagen 1" descr="Interfaz de usuario gráfica, Texto, Aplicación&#10;&#10;Descripción generada automáticamente">
            <a:extLst>
              <a:ext uri="{FF2B5EF4-FFF2-40B4-BE49-F238E27FC236}">
                <a16:creationId xmlns:a16="http://schemas.microsoft.com/office/drawing/2014/main" id="{3C6ABB12-84F7-4C8F-9070-ECD0CFEBA2A7}"/>
              </a:ext>
            </a:extLst>
          </p:cNvPr>
          <p:cNvPicPr>
            <a:picLocks noChangeAspect="1"/>
          </p:cNvPicPr>
          <p:nvPr/>
        </p:nvPicPr>
        <p:blipFill>
          <a:blip r:embed="rId2"/>
          <a:stretch>
            <a:fillRect/>
          </a:stretch>
        </p:blipFill>
        <p:spPr>
          <a:xfrm>
            <a:off x="487363" y="801688"/>
            <a:ext cx="11215688" cy="6021388"/>
          </a:xfrm>
          <a:prstGeom prst="rect">
            <a:avLst/>
          </a:prstGeom>
        </p:spPr>
      </p:pic>
    </p:spTree>
    <p:extLst>
      <p:ext uri="{BB962C8B-B14F-4D97-AF65-F5344CB8AC3E}">
        <p14:creationId xmlns:p14="http://schemas.microsoft.com/office/powerpoint/2010/main" val="4042107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7464614" y="1783959"/>
            <a:ext cx="4087306" cy="2889114"/>
          </a:xfrm>
          <a:prstGeom prst="rect">
            <a:avLst/>
          </a:prstGeom>
        </p:spPr>
        <p:txBody>
          <a:bodyPr vert="horz" lIns="91440" tIns="45720" rIns="91440" bIns="45720" rtlCol="0" anchor="b">
            <a:normAutofit fontScale="85000" lnSpcReduction="20000"/>
          </a:bodyPr>
          <a:lstStyle/>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Inteligencia</a:t>
            </a:r>
          </a:p>
          <a:p>
            <a:pPr algn="ctr">
              <a:lnSpc>
                <a:spcPct val="90000"/>
              </a:lnSpc>
              <a:spcBef>
                <a:spcPct val="0"/>
              </a:spcBef>
              <a:spcAft>
                <a:spcPts val="600"/>
              </a:spcAft>
            </a:pPr>
            <a:r>
              <a:rPr lang="en-US" sz="6000" b="1" i="0" u="none" strike="noStrike" baseline="0" dirty="0">
                <a:solidFill>
                  <a:srgbClr val="002060"/>
                </a:solidFill>
                <a:latin typeface="+mj-lt"/>
                <a:ea typeface="+mj-ea"/>
                <a:cs typeface="+mj-cs"/>
              </a:rPr>
              <a:t>Artificial</a:t>
            </a:r>
          </a:p>
          <a:p>
            <a:pPr>
              <a:lnSpc>
                <a:spcPct val="90000"/>
              </a:lnSpc>
              <a:spcBef>
                <a:spcPct val="0"/>
              </a:spcBef>
              <a:spcAft>
                <a:spcPts val="600"/>
              </a:spcAft>
            </a:pPr>
            <a:endParaRPr lang="en-US" sz="4600" b="1" dirty="0">
              <a:latin typeface="+mj-lt"/>
              <a:ea typeface="+mj-ea"/>
              <a:cs typeface="+mj-cs"/>
            </a:endParaRPr>
          </a:p>
          <a:p>
            <a:pPr algn="ctr">
              <a:lnSpc>
                <a:spcPct val="90000"/>
              </a:lnSpc>
              <a:spcBef>
                <a:spcPct val="0"/>
              </a:spcBef>
              <a:spcAft>
                <a:spcPts val="600"/>
              </a:spcAft>
            </a:pPr>
            <a:r>
              <a:rPr lang="en-US" sz="4600" b="1" dirty="0" err="1">
                <a:latin typeface="+mj-lt"/>
                <a:ea typeface="+mj-ea"/>
                <a:cs typeface="+mj-cs"/>
              </a:rPr>
              <a:t>Soluciones</a:t>
            </a:r>
            <a:r>
              <a:rPr lang="en-US" sz="4600" b="1" dirty="0">
                <a:latin typeface="+mj-lt"/>
                <a:ea typeface="+mj-ea"/>
                <a:cs typeface="+mj-cs"/>
              </a:rPr>
              <a:t> Edge Computing</a:t>
            </a: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62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13191" y="192768"/>
            <a:ext cx="11215688" cy="37365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400" b="1" dirty="0">
                <a:latin typeface="Verdana" panose="020B0604030504040204" pitchFamily="34" charset="0"/>
              </a:rPr>
              <a:t>Edge Computing</a:t>
            </a:r>
          </a:p>
          <a:p>
            <a:pPr algn="just">
              <a:spcAft>
                <a:spcPts val="600"/>
              </a:spcAft>
            </a:pPr>
            <a:endParaRPr lang="pt-BR" sz="2400" b="1" dirty="0"/>
          </a:p>
          <a:p>
            <a:pPr algn="just">
              <a:spcAft>
                <a:spcPts val="600"/>
              </a:spcAft>
            </a:pPr>
            <a:r>
              <a:rPr lang="es-MX" sz="2400" dirty="0"/>
              <a:t>En la búsqueda de alternativas para hacer frente a los requisitos del </a:t>
            </a:r>
            <a:r>
              <a:rPr lang="es-MX" sz="2400" dirty="0" err="1"/>
              <a:t>IoT</a:t>
            </a:r>
            <a:r>
              <a:rPr lang="es-MX" sz="2400" dirty="0"/>
              <a:t>, emerge el Edge Computing. Se denomina Edge porque el procesamiento de la información ya no se realiza únicamente en nodos centralizados o distribuidos </a:t>
            </a:r>
            <a:r>
              <a:rPr lang="es-MX" sz="2400" dirty="0" err="1"/>
              <a:t>core</a:t>
            </a:r>
            <a:r>
              <a:rPr lang="es-MX" sz="2400" dirty="0"/>
              <a:t>, sino también en el otro extremo </a:t>
            </a:r>
            <a:r>
              <a:rPr lang="es-MX" sz="2400" dirty="0" err="1"/>
              <a:t>edges</a:t>
            </a:r>
            <a:r>
              <a:rPr lang="es-MX" sz="2400" dirty="0"/>
              <a:t>, alejando del centro los procesos informáticos centralizados. </a:t>
            </a:r>
          </a:p>
        </p:txBody>
      </p:sp>
      <p:pic>
        <p:nvPicPr>
          <p:cNvPr id="16386" name="Picture 2" descr="Qué es Edge Computing y por qué es relevante para las empresas? - IT  Masters Mag">
            <a:extLst>
              <a:ext uri="{FF2B5EF4-FFF2-40B4-BE49-F238E27FC236}">
                <a16:creationId xmlns:a16="http://schemas.microsoft.com/office/drawing/2014/main" id="{4865A59B-1AD7-439D-A27E-41470E39E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0" y="2809875"/>
            <a:ext cx="7181850"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0E4A16C-8E7D-4A90-AA30-779CCC221899}"/>
              </a:ext>
            </a:extLst>
          </p:cNvPr>
          <p:cNvSpPr txBox="1"/>
          <p:nvPr/>
        </p:nvSpPr>
        <p:spPr>
          <a:xfrm>
            <a:off x="313191" y="2871560"/>
            <a:ext cx="4170930" cy="379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Autofit/>
          </a:bodyPr>
          <a:lstStyle/>
          <a:p>
            <a:pPr algn="just">
              <a:spcAft>
                <a:spcPts val="600"/>
              </a:spcAft>
            </a:pPr>
            <a:r>
              <a:rPr lang="es-MX" sz="2400" dirty="0"/>
              <a:t>Toda la información producida por los dispositivos </a:t>
            </a:r>
            <a:r>
              <a:rPr lang="es-MX" sz="2400" dirty="0" err="1"/>
              <a:t>IoT</a:t>
            </a:r>
            <a:r>
              <a:rPr lang="es-MX" sz="2400" dirty="0"/>
              <a:t> se procesa al máximo, liberando así la carga computacional de los servidores centralizados, evitando la sobrecarga del tráfico de la red y reduciendo el tiempo de respuesta requerido por las nuevas aplicaciones de </a:t>
            </a:r>
            <a:r>
              <a:rPr lang="es-MX" sz="2400" dirty="0" err="1"/>
              <a:t>IoT</a:t>
            </a:r>
            <a:r>
              <a:rPr lang="es-MX" sz="2400" dirty="0"/>
              <a:t>.</a:t>
            </a:r>
          </a:p>
        </p:txBody>
      </p:sp>
    </p:spTree>
    <p:extLst>
      <p:ext uri="{BB962C8B-B14F-4D97-AF65-F5344CB8AC3E}">
        <p14:creationId xmlns:p14="http://schemas.microsoft.com/office/powerpoint/2010/main" val="812689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13191" y="192768"/>
            <a:ext cx="11215688" cy="37365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400" b="1" dirty="0">
                <a:latin typeface="Verdana" panose="020B0604030504040204" pitchFamily="34" charset="0"/>
              </a:rPr>
              <a:t>Edge Computing IA - TinyML</a:t>
            </a:r>
          </a:p>
          <a:p>
            <a:pPr algn="just">
              <a:spcAft>
                <a:spcPts val="600"/>
              </a:spcAft>
            </a:pPr>
            <a:endParaRPr lang="pt-BR" sz="2400" b="1" dirty="0"/>
          </a:p>
          <a:p>
            <a:pPr algn="just">
              <a:spcAft>
                <a:spcPts val="600"/>
              </a:spcAft>
            </a:pPr>
            <a:r>
              <a:rPr lang="es-MX" sz="2400" dirty="0"/>
              <a:t>TinyML es correr machine </a:t>
            </a:r>
            <a:r>
              <a:rPr lang="es-MX" sz="2400" dirty="0" err="1"/>
              <a:t>learning</a:t>
            </a:r>
            <a:r>
              <a:rPr lang="es-MX" sz="2400" dirty="0"/>
              <a:t> con un bajo consumo de potencia, en algunos casos de menos de un </a:t>
            </a:r>
            <a:r>
              <a:rPr lang="es-MX" sz="2400" dirty="0" err="1"/>
              <a:t>miliwatt</a:t>
            </a:r>
            <a:r>
              <a:rPr lang="es-MX" sz="2400" dirty="0"/>
              <a:t>, en códigos que requieran unos cuantos kilobytes de memoria. Para lograr esto se utilizan herramientas como </a:t>
            </a:r>
            <a:r>
              <a:rPr lang="es-MX" sz="2400" dirty="0" err="1"/>
              <a:t>TensorFlow</a:t>
            </a:r>
            <a:r>
              <a:rPr lang="es-MX" sz="2400" dirty="0"/>
              <a:t> para crear los modelos inteligentes, que luego se procesan con </a:t>
            </a:r>
            <a:r>
              <a:rPr lang="es-MX" sz="2400" dirty="0" err="1"/>
              <a:t>TensorFlow</a:t>
            </a:r>
            <a:r>
              <a:rPr lang="es-MX" sz="2400" dirty="0"/>
              <a:t> Lite para hacerlos más ligeros, para que finalmente, con librerías creadas para la plataforma adecuada, se puedan programar en un microcontrolador.</a:t>
            </a:r>
          </a:p>
        </p:txBody>
      </p:sp>
      <p:pic>
        <p:nvPicPr>
          <p:cNvPr id="17410" name="Picture 2" descr="TinyML">
            <a:extLst>
              <a:ext uri="{FF2B5EF4-FFF2-40B4-BE49-F238E27FC236}">
                <a16:creationId xmlns:a16="http://schemas.microsoft.com/office/drawing/2014/main" id="{8AEF0164-5387-4787-BD7B-03830D4C9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213" y="3465513"/>
            <a:ext cx="9019089" cy="293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70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13191" y="192768"/>
            <a:ext cx="11215688" cy="721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400" b="1" dirty="0">
                <a:latin typeface="Verdana" panose="020B0604030504040204" pitchFamily="34" charset="0"/>
              </a:rPr>
              <a:t>Edge Computing IA - TinyML</a:t>
            </a:r>
          </a:p>
          <a:p>
            <a:pPr algn="just">
              <a:spcAft>
                <a:spcPts val="600"/>
              </a:spcAft>
            </a:pPr>
            <a:endParaRPr lang="pt-BR" sz="2400" b="1" dirty="0"/>
          </a:p>
        </p:txBody>
      </p:sp>
      <p:pic>
        <p:nvPicPr>
          <p:cNvPr id="18434" name="Picture 2" descr="Quieres usar TinyML? Aquí te damos algunas ideas - 330ohms">
            <a:extLst>
              <a:ext uri="{FF2B5EF4-FFF2-40B4-BE49-F238E27FC236}">
                <a16:creationId xmlns:a16="http://schemas.microsoft.com/office/drawing/2014/main" id="{1499FFC6-2FEF-47DC-B023-544CE3F6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719" y="3641154"/>
            <a:ext cx="5369282" cy="302407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ntroducing cAInvas for TinyML devices | by Rohit Sharma | AITS Journal |  Medium">
            <a:extLst>
              <a:ext uri="{FF2B5EF4-FFF2-40B4-BE49-F238E27FC236}">
                <a16:creationId xmlns:a16="http://schemas.microsoft.com/office/drawing/2014/main" id="{BC009A72-30F7-4B24-8E97-06DDCE869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571" y="871946"/>
            <a:ext cx="7576457" cy="255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925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13191" y="192768"/>
            <a:ext cx="11215688" cy="721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400" b="1" dirty="0">
                <a:latin typeface="Verdana" panose="020B0604030504040204" pitchFamily="34" charset="0"/>
              </a:rPr>
              <a:t>Edge Computing IA - TinyML</a:t>
            </a:r>
          </a:p>
          <a:p>
            <a:pPr algn="just">
              <a:spcAft>
                <a:spcPts val="600"/>
              </a:spcAft>
            </a:pPr>
            <a:endParaRPr lang="pt-BR" sz="2400" b="1" dirty="0"/>
          </a:p>
        </p:txBody>
      </p:sp>
      <p:pic>
        <p:nvPicPr>
          <p:cNvPr id="18436" name="Picture 4" descr="Tiny Machine Learning: The Next AI Revolution | by Matthew Stewart, PhD  Researcher | Oct, 2020 | Towards Data Science">
            <a:extLst>
              <a:ext uri="{FF2B5EF4-FFF2-40B4-BE49-F238E27FC236}">
                <a16:creationId xmlns:a16="http://schemas.microsoft.com/office/drawing/2014/main" id="{426F82FB-5769-412D-BCCD-9F54A741D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87" y="948645"/>
            <a:ext cx="10320495" cy="571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87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D8D7E68-9392-4EBD-A2F4-383EFEC43C6A}"/>
              </a:ext>
            </a:extLst>
          </p:cNvPr>
          <p:cNvSpPr txBox="1"/>
          <p:nvPr/>
        </p:nvSpPr>
        <p:spPr>
          <a:xfrm>
            <a:off x="313191" y="192768"/>
            <a:ext cx="11215688" cy="7216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t">
            <a:normAutofit/>
          </a:bodyPr>
          <a:lstStyle/>
          <a:p>
            <a:pPr algn="just">
              <a:spcAft>
                <a:spcPts val="600"/>
              </a:spcAft>
            </a:pPr>
            <a:r>
              <a:rPr lang="pt-BR" sz="2400" b="1" dirty="0">
                <a:latin typeface="Verdana" panose="020B0604030504040204" pitchFamily="34" charset="0"/>
              </a:rPr>
              <a:t>Edge Computing IA</a:t>
            </a:r>
          </a:p>
          <a:p>
            <a:pPr algn="just">
              <a:spcAft>
                <a:spcPts val="600"/>
              </a:spcAft>
            </a:pPr>
            <a:endParaRPr lang="pt-BR" sz="2400" b="1" dirty="0"/>
          </a:p>
        </p:txBody>
      </p:sp>
      <p:pic>
        <p:nvPicPr>
          <p:cNvPr id="24578" name="Picture 2" descr="Reloj Inteligente Band M3 - HSI Mobile">
            <a:extLst>
              <a:ext uri="{FF2B5EF4-FFF2-40B4-BE49-F238E27FC236}">
                <a16:creationId xmlns:a16="http://schemas.microsoft.com/office/drawing/2014/main" id="{D612A392-C99B-4440-BD53-C790E23A5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223" y="914400"/>
            <a:ext cx="2749062" cy="274906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Qué fue de las Google Glass, las gafas de Google?">
            <a:extLst>
              <a:ext uri="{FF2B5EF4-FFF2-40B4-BE49-F238E27FC236}">
                <a16:creationId xmlns:a16="http://schemas.microsoft.com/office/drawing/2014/main" id="{1FF55F68-1A27-444F-B6F1-3EEFFBF39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443" y="553584"/>
            <a:ext cx="3921802" cy="25230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team of researchers near train track testing an acoustic sensor so trains and elephants don’t collide.">
            <a:extLst>
              <a:ext uri="{FF2B5EF4-FFF2-40B4-BE49-F238E27FC236}">
                <a16:creationId xmlns:a16="http://schemas.microsoft.com/office/drawing/2014/main" id="{22962783-A108-4893-A059-649D55FF80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9610" y="3906837"/>
            <a:ext cx="3771675" cy="2749062"/>
          </a:xfrm>
          <a:prstGeom prst="rect">
            <a:avLst/>
          </a:prstGeom>
          <a:noFill/>
          <a:ln>
            <a:noFill/>
          </a:ln>
        </p:spPr>
      </p:pic>
      <p:pic>
        <p:nvPicPr>
          <p:cNvPr id="24582" name="Picture 6" descr="Cámaras ANPR lectoras de matrículas: Compactas y fiables">
            <a:extLst>
              <a:ext uri="{FF2B5EF4-FFF2-40B4-BE49-F238E27FC236}">
                <a16:creationId xmlns:a16="http://schemas.microsoft.com/office/drawing/2014/main" id="{3B0AC8C1-DFFD-4D65-9107-26B7D767F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524" y="2404138"/>
            <a:ext cx="43624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95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90" y="528851"/>
            <a:ext cx="5616992" cy="5787543"/>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Python</a:t>
            </a:r>
          </a:p>
          <a:p>
            <a:pPr>
              <a:lnSpc>
                <a:spcPct val="90000"/>
              </a:lnSpc>
              <a:spcAft>
                <a:spcPts val="600"/>
              </a:spcAft>
            </a:pPr>
            <a:endParaRPr lang="en-US" sz="2400" dirty="0"/>
          </a:p>
          <a:p>
            <a:pPr algn="just">
              <a:lnSpc>
                <a:spcPct val="90000"/>
              </a:lnSpc>
              <a:spcAft>
                <a:spcPts val="600"/>
              </a:spcAft>
            </a:pPr>
            <a:r>
              <a:rPr lang="es-MX" sz="2400" dirty="0"/>
              <a:t>El número uno sigue siendo Python. Es el que mayor variedad de librerías tiene actualmente en uso, además que se utiliza también en otras áreas de la computación científica como la analítica de datos.</a:t>
            </a:r>
          </a:p>
          <a:p>
            <a:pPr algn="just">
              <a:lnSpc>
                <a:spcPct val="90000"/>
              </a:lnSpc>
              <a:spcAft>
                <a:spcPts val="600"/>
              </a:spcAft>
            </a:pPr>
            <a:endParaRPr lang="es-MX" sz="2400" dirty="0"/>
          </a:p>
          <a:p>
            <a:pPr algn="just">
              <a:lnSpc>
                <a:spcPct val="90000"/>
              </a:lnSpc>
              <a:spcAft>
                <a:spcPts val="600"/>
              </a:spcAft>
            </a:pPr>
            <a:r>
              <a:rPr lang="es-MX" sz="2400" dirty="0"/>
              <a:t>Presenta algunas dificultades con el uso de las versiones 2 y 3, junto con la compatibilidad en las librerías.</a:t>
            </a:r>
          </a:p>
          <a:p>
            <a:pPr>
              <a:lnSpc>
                <a:spcPct val="90000"/>
              </a:lnSpc>
              <a:spcAft>
                <a:spcPts val="600"/>
              </a:spcAft>
            </a:pPr>
            <a:endParaRPr lang="en-US" sz="2400" dirty="0"/>
          </a:p>
          <a:p>
            <a:pPr>
              <a:lnSpc>
                <a:spcPct val="90000"/>
              </a:lnSpc>
              <a:spcAft>
                <a:spcPts val="600"/>
              </a:spcAft>
            </a:pPr>
            <a:endParaRPr lang="en-US" sz="2400" dirty="0"/>
          </a:p>
          <a:p>
            <a:pPr>
              <a:lnSpc>
                <a:spcPct val="90000"/>
              </a:lnSpc>
              <a:spcAft>
                <a:spcPts val="600"/>
              </a:spcAft>
            </a:pPr>
            <a:endParaRPr lang="en-US" sz="2400" dirty="0"/>
          </a:p>
        </p:txBody>
      </p:sp>
      <p:pic>
        <p:nvPicPr>
          <p:cNvPr id="1026" name="Picture 2" descr="Tutorial TensorFlow: Cómo comenzar con TensorFlow, Requisitos y Ejemplos -  IntelDig">
            <a:extLst>
              <a:ext uri="{FF2B5EF4-FFF2-40B4-BE49-F238E27FC236}">
                <a16:creationId xmlns:a16="http://schemas.microsoft.com/office/drawing/2014/main" id="{701B4DE0-7C32-4349-BBB4-E90EDB7FF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187" y="364898"/>
            <a:ext cx="3489774" cy="2322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 primer red neuronal usando Keras | by Gonzalo Gasca Meza | Medium">
            <a:extLst>
              <a:ext uri="{FF2B5EF4-FFF2-40B4-BE49-F238E27FC236}">
                <a16:creationId xmlns:a16="http://schemas.microsoft.com/office/drawing/2014/main" id="{D6B0BF42-DBE1-4EAB-88D7-BFE2CFEA6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187" y="4892273"/>
            <a:ext cx="3328607" cy="1199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 learn library in Python. Scikit-learn is a free Python Machine… | by  Mahi prashanth | Medium">
            <a:extLst>
              <a:ext uri="{FF2B5EF4-FFF2-40B4-BE49-F238E27FC236}">
                <a16:creationId xmlns:a16="http://schemas.microsoft.com/office/drawing/2014/main" id="{77526369-ACD5-44C3-96F6-F3B2F1021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399" y="2341110"/>
            <a:ext cx="5109602" cy="189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03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89" y="528851"/>
            <a:ext cx="11526540" cy="6329149"/>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C++</a:t>
            </a:r>
          </a:p>
          <a:p>
            <a:pPr algn="just">
              <a:lnSpc>
                <a:spcPct val="90000"/>
              </a:lnSpc>
              <a:spcAft>
                <a:spcPts val="600"/>
              </a:spcAft>
            </a:pPr>
            <a:r>
              <a:rPr lang="en-US" sz="2400" dirty="0" err="1"/>
              <a:t>Sigue</a:t>
            </a:r>
            <a:r>
              <a:rPr lang="en-US" sz="2400" dirty="0"/>
              <a:t> </a:t>
            </a:r>
            <a:r>
              <a:rPr lang="en-US" sz="2400" dirty="0" err="1"/>
              <a:t>siendo</a:t>
            </a:r>
            <a:r>
              <a:rPr lang="en-US" sz="2400" dirty="0"/>
              <a:t> una </a:t>
            </a:r>
            <a:r>
              <a:rPr lang="en-US" sz="2400" dirty="0" err="1"/>
              <a:t>opcion</a:t>
            </a:r>
            <a:r>
              <a:rPr lang="en-US" sz="2400" dirty="0"/>
              <a:t> </a:t>
            </a:r>
            <a:r>
              <a:rPr lang="en-US" sz="2400" dirty="0" err="1"/>
              <a:t>altamente</a:t>
            </a:r>
            <a:r>
              <a:rPr lang="en-US" sz="2400" dirty="0"/>
              <a:t> util, </a:t>
            </a:r>
            <a:r>
              <a:rPr lang="en-US" sz="2400" dirty="0" err="1"/>
              <a:t>más</a:t>
            </a:r>
            <a:r>
              <a:rPr lang="en-US" sz="2400" dirty="0"/>
              <a:t> </a:t>
            </a:r>
            <a:r>
              <a:rPr lang="en-US" sz="2400" dirty="0" err="1"/>
              <a:t>aún</a:t>
            </a:r>
            <a:r>
              <a:rPr lang="en-US" sz="2400" dirty="0"/>
              <a:t> cuando se require </a:t>
            </a:r>
            <a:r>
              <a:rPr lang="en-US" sz="2400" dirty="0" err="1"/>
              <a:t>optimizar</a:t>
            </a:r>
            <a:r>
              <a:rPr lang="en-US" sz="2400" dirty="0"/>
              <a:t> los </a:t>
            </a:r>
            <a:r>
              <a:rPr lang="en-US" sz="2400" dirty="0" err="1"/>
              <a:t>recursos</a:t>
            </a:r>
            <a:r>
              <a:rPr lang="en-US" sz="2400" dirty="0"/>
              <a:t> del Sistema.</a:t>
            </a:r>
          </a:p>
          <a:p>
            <a:pPr>
              <a:lnSpc>
                <a:spcPct val="90000"/>
              </a:lnSpc>
              <a:spcAft>
                <a:spcPts val="600"/>
              </a:spcAft>
            </a:pPr>
            <a:endParaRPr lang="en-US" sz="2400" dirty="0"/>
          </a:p>
          <a:p>
            <a:pPr>
              <a:lnSpc>
                <a:spcPct val="90000"/>
              </a:lnSpc>
              <a:spcAft>
                <a:spcPts val="600"/>
              </a:spcAft>
            </a:pPr>
            <a:r>
              <a:rPr lang="en-US" sz="2400" b="1" dirty="0" err="1">
                <a:solidFill>
                  <a:srgbClr val="0070C0"/>
                </a:solidFill>
              </a:rPr>
              <a:t>Entornos</a:t>
            </a:r>
            <a:r>
              <a:rPr lang="en-US" sz="2400" b="1" dirty="0">
                <a:solidFill>
                  <a:srgbClr val="0070C0"/>
                </a:solidFill>
              </a:rPr>
              <a:t> Java</a:t>
            </a:r>
          </a:p>
          <a:p>
            <a:pPr algn="just">
              <a:lnSpc>
                <a:spcPct val="90000"/>
              </a:lnSpc>
              <a:spcAft>
                <a:spcPts val="600"/>
              </a:spcAft>
            </a:pPr>
            <a:r>
              <a:rPr lang="es-MX" sz="2400" dirty="0"/>
              <a:t>La familia de lenguajes JVM (Java, Scala, </a:t>
            </a:r>
            <a:r>
              <a:rPr lang="es-MX" sz="2400" dirty="0" err="1"/>
              <a:t>Kotlin</a:t>
            </a:r>
            <a:r>
              <a:rPr lang="es-MX" sz="2400" dirty="0"/>
              <a:t>, </a:t>
            </a:r>
            <a:r>
              <a:rPr lang="es-MX" sz="2400" dirty="0" err="1"/>
              <a:t>Clojure</a:t>
            </a:r>
            <a:r>
              <a:rPr lang="es-MX" sz="2400" dirty="0"/>
              <a:t>, etc.) sigue siendo una gran opción para el desarrollo de aplicaciones de IA. Tiene una gran cantidad de bibliotecas disponibles para cualquier necesidad, ya sea procesamiento de lenguaje natural (</a:t>
            </a:r>
            <a:r>
              <a:rPr lang="es-MX" sz="2400" dirty="0" err="1"/>
              <a:t>CoreNLP</a:t>
            </a:r>
            <a:r>
              <a:rPr lang="es-MX" sz="2400" dirty="0"/>
              <a:t>), operaciones de tensor (ND4J) o una pila completa de </a:t>
            </a:r>
            <a:r>
              <a:rPr lang="es-MX" sz="2400" dirty="0" err="1"/>
              <a:t>deep</a:t>
            </a:r>
            <a:r>
              <a:rPr lang="es-MX" sz="2400" dirty="0"/>
              <a:t> </a:t>
            </a:r>
            <a:r>
              <a:rPr lang="es-MX" sz="2400" dirty="0" err="1"/>
              <a:t>learning</a:t>
            </a:r>
            <a:r>
              <a:rPr lang="es-MX" sz="2400" dirty="0"/>
              <a:t> acelerado por GPU (DL4J). Además, obtiene acceso fácil a plataformas de </a:t>
            </a:r>
            <a:r>
              <a:rPr lang="es-MX" sz="2400" dirty="0" err="1"/>
              <a:t>big</a:t>
            </a:r>
            <a:r>
              <a:rPr lang="es-MX" sz="2400" dirty="0"/>
              <a:t> data como Apache </a:t>
            </a:r>
            <a:r>
              <a:rPr lang="es-MX" sz="2400" dirty="0" err="1"/>
              <a:t>Spark</a:t>
            </a:r>
            <a:r>
              <a:rPr lang="es-MX" sz="2400" dirty="0"/>
              <a:t> y Apache Hadoop.</a:t>
            </a:r>
            <a:endParaRPr lang="en-US" sz="2400" dirty="0"/>
          </a:p>
          <a:p>
            <a:pPr>
              <a:lnSpc>
                <a:spcPct val="90000"/>
              </a:lnSpc>
              <a:spcAft>
                <a:spcPts val="600"/>
              </a:spcAft>
            </a:pPr>
            <a:r>
              <a:rPr lang="es-MX" sz="2400" dirty="0"/>
              <a:t>JavaScript es una gran opción ya que TensorFlow.js de Google continúa mejorando y ofrece una forma de implementar sus modelos </a:t>
            </a:r>
            <a:r>
              <a:rPr lang="es-MX" sz="2400" dirty="0" err="1"/>
              <a:t>Keras</a:t>
            </a:r>
            <a:r>
              <a:rPr lang="es-MX" sz="2400" dirty="0"/>
              <a:t> y </a:t>
            </a:r>
            <a:r>
              <a:rPr lang="es-MX" sz="2400" dirty="0" err="1"/>
              <a:t>TensorFlow</a:t>
            </a:r>
            <a:r>
              <a:rPr lang="es-MX" sz="2400" dirty="0"/>
              <a:t> en su navegador o mediante Node.js utilizando </a:t>
            </a:r>
            <a:r>
              <a:rPr lang="es-MX" sz="2400" dirty="0" err="1"/>
              <a:t>WebGL</a:t>
            </a:r>
            <a:r>
              <a:rPr lang="es-MX" sz="2400" dirty="0"/>
              <a:t> para cálculos acelerados por GPU.</a:t>
            </a:r>
            <a:endParaRPr lang="en-US" sz="2400" dirty="0"/>
          </a:p>
        </p:txBody>
      </p:sp>
    </p:spTree>
    <p:extLst>
      <p:ext uri="{BB962C8B-B14F-4D97-AF65-F5344CB8AC3E}">
        <p14:creationId xmlns:p14="http://schemas.microsoft.com/office/powerpoint/2010/main" val="2963244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89" y="528851"/>
            <a:ext cx="11343660" cy="5787543"/>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Swift</a:t>
            </a:r>
          </a:p>
          <a:p>
            <a:pPr>
              <a:lnSpc>
                <a:spcPct val="90000"/>
              </a:lnSpc>
              <a:spcAft>
                <a:spcPts val="600"/>
              </a:spcAft>
            </a:pPr>
            <a:r>
              <a:rPr lang="es-MX" sz="2400" dirty="0"/>
              <a:t>Swift para </a:t>
            </a:r>
            <a:r>
              <a:rPr lang="es-MX" sz="2400" dirty="0" err="1"/>
              <a:t>TensorFlow</a:t>
            </a:r>
            <a:r>
              <a:rPr lang="es-MX" sz="2400" dirty="0"/>
              <a:t>. Una estupenda recopilación sin fallos de las últimas y mejores características de </a:t>
            </a:r>
            <a:r>
              <a:rPr lang="es-MX" sz="2400" dirty="0" err="1"/>
              <a:t>TensorFlow</a:t>
            </a:r>
            <a:r>
              <a:rPr lang="es-MX" sz="2400" dirty="0"/>
              <a:t>, y que permite importar bibliotecas de Python como si estuviera usando Python directamente.</a:t>
            </a:r>
            <a:endParaRPr lang="en-US" sz="2400"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Weka</a:t>
            </a:r>
          </a:p>
          <a:p>
            <a:pPr algn="just">
              <a:lnSpc>
                <a:spcPct val="90000"/>
              </a:lnSpc>
              <a:spcAft>
                <a:spcPts val="600"/>
              </a:spcAft>
            </a:pPr>
            <a:r>
              <a:rPr lang="es-MX" sz="2400" dirty="0"/>
              <a:t>Contiene una colección de herramientas de visualización y algoritmos para análisis de datos y modelado predictivo, se utiliza en muchas y muy diferentes áreas, en particular con finalidades docentes y de investigación</a:t>
            </a:r>
            <a:endParaRPr lang="en-US" sz="2400" dirty="0"/>
          </a:p>
          <a:p>
            <a:pPr>
              <a:lnSpc>
                <a:spcPct val="90000"/>
              </a:lnSpc>
              <a:spcAft>
                <a:spcPts val="600"/>
              </a:spcAft>
            </a:pPr>
            <a:endParaRPr lang="en-US" sz="2400" dirty="0"/>
          </a:p>
          <a:p>
            <a:pPr>
              <a:lnSpc>
                <a:spcPct val="90000"/>
              </a:lnSpc>
              <a:spcAft>
                <a:spcPts val="600"/>
              </a:spcAft>
            </a:pPr>
            <a:r>
              <a:rPr lang="en-US" sz="2400" b="1" dirty="0">
                <a:solidFill>
                  <a:srgbClr val="0070C0"/>
                </a:solidFill>
              </a:rPr>
              <a:t>R</a:t>
            </a:r>
          </a:p>
          <a:p>
            <a:pPr>
              <a:lnSpc>
                <a:spcPct val="90000"/>
              </a:lnSpc>
              <a:spcAft>
                <a:spcPts val="600"/>
              </a:spcAft>
            </a:pPr>
            <a:r>
              <a:rPr lang="es-MX" sz="2400" dirty="0"/>
              <a:t>Debido a su enfoque centrado en el </a:t>
            </a:r>
            <a:r>
              <a:rPr lang="es-MX" sz="2400" dirty="0" err="1"/>
              <a:t>dataframe</a:t>
            </a:r>
            <a:r>
              <a:rPr lang="es-MX" sz="2400" dirty="0"/>
              <a:t> y algunos problemas de rendimiento y operacionales en producción, no es tan utilizado en desarrollo final. Su uso es mas adecuado para prototipos. </a:t>
            </a:r>
            <a:endParaRPr lang="en-US" sz="2400" dirty="0"/>
          </a:p>
          <a:p>
            <a:pPr>
              <a:lnSpc>
                <a:spcPct val="90000"/>
              </a:lnSpc>
              <a:spcAft>
                <a:spcPts val="600"/>
              </a:spcAft>
            </a:pPr>
            <a:endParaRPr lang="en-US" sz="2400" dirty="0"/>
          </a:p>
          <a:p>
            <a:pPr>
              <a:lnSpc>
                <a:spcPct val="90000"/>
              </a:lnSpc>
              <a:spcAft>
                <a:spcPts val="600"/>
              </a:spcAft>
            </a:pPr>
            <a:endParaRPr lang="en-US" sz="2400" dirty="0"/>
          </a:p>
        </p:txBody>
      </p:sp>
    </p:spTree>
    <p:extLst>
      <p:ext uri="{BB962C8B-B14F-4D97-AF65-F5344CB8AC3E}">
        <p14:creationId xmlns:p14="http://schemas.microsoft.com/office/powerpoint/2010/main" val="39091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04389" y="528852"/>
            <a:ext cx="11343660" cy="413684"/>
          </a:xfrm>
          <a:prstGeom prst="rect">
            <a:avLst/>
          </a:prstGeom>
        </p:spPr>
        <p:txBody>
          <a:bodyPr vert="horz" lIns="91440" tIns="45720" rIns="91440" bIns="45720" rtlCol="0" anchor="t">
            <a:noAutofit/>
          </a:bodyPr>
          <a:lstStyle/>
          <a:p>
            <a:pPr>
              <a:lnSpc>
                <a:spcPct val="90000"/>
              </a:lnSpc>
              <a:spcAft>
                <a:spcPts val="600"/>
              </a:spcAft>
            </a:pPr>
            <a:r>
              <a:rPr lang="en-US" sz="2400" b="1" dirty="0" err="1"/>
              <a:t>Soluciones</a:t>
            </a:r>
            <a:r>
              <a:rPr lang="en-US" sz="2400" b="1" dirty="0"/>
              <a:t> como </a:t>
            </a:r>
            <a:r>
              <a:rPr lang="en-US" sz="2400" b="1" dirty="0" err="1"/>
              <a:t>aplicación</a:t>
            </a:r>
            <a:r>
              <a:rPr lang="en-US" sz="2400" b="1" dirty="0"/>
              <a:t> de </a:t>
            </a:r>
            <a:r>
              <a:rPr lang="en-US" sz="2400" b="1" dirty="0" err="1"/>
              <a:t>escritorio</a:t>
            </a:r>
            <a:endParaRPr lang="en-US" sz="2400" b="1" dirty="0"/>
          </a:p>
          <a:p>
            <a:pPr>
              <a:lnSpc>
                <a:spcPct val="90000"/>
              </a:lnSpc>
              <a:spcAft>
                <a:spcPts val="600"/>
              </a:spcAft>
            </a:pPr>
            <a:endParaRPr lang="en-US" sz="2400" dirty="0"/>
          </a:p>
          <a:p>
            <a:pPr>
              <a:lnSpc>
                <a:spcPct val="90000"/>
              </a:lnSpc>
              <a:spcAft>
                <a:spcPts val="600"/>
              </a:spcAft>
            </a:pPr>
            <a:endParaRPr lang="en-US" sz="2400" dirty="0"/>
          </a:p>
        </p:txBody>
      </p:sp>
      <p:pic>
        <p:nvPicPr>
          <p:cNvPr id="10242" name="Picture 2" descr="Anaconda Navigator — Anaconda documentation">
            <a:extLst>
              <a:ext uri="{FF2B5EF4-FFF2-40B4-BE49-F238E27FC236}">
                <a16:creationId xmlns:a16="http://schemas.microsoft.com/office/drawing/2014/main" id="{6C3C91C7-09C0-4EFF-84DB-59F77C02F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4" y="942536"/>
            <a:ext cx="10714892" cy="573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5600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2951</Words>
  <Application>Microsoft Office PowerPoint</Application>
  <PresentationFormat>Panorámica</PresentationFormat>
  <Paragraphs>270</Paragraphs>
  <Slides>59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59</vt:i4>
      </vt:variant>
    </vt:vector>
  </HeadingPairs>
  <TitlesOfParts>
    <vt:vector size="64" baseType="lpstr">
      <vt:lpstr>Arial</vt:lpstr>
      <vt:lpstr>Calibri</vt:lpstr>
      <vt:lpstr>Calibri Light</vt:lpstr>
      <vt:lpstr>Verdana</vt:lpstr>
      <vt:lpstr>Tema de Office</vt:lpstr>
      <vt:lpstr>INTELIGENCIA ARTIFICIAL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dc:title>
  <dc:creator>Luis Murillo</dc:creator>
  <cp:lastModifiedBy>Jairo Acosta Solano</cp:lastModifiedBy>
  <cp:revision>9</cp:revision>
  <dcterms:created xsi:type="dcterms:W3CDTF">2020-11-24T11:58:32Z</dcterms:created>
  <dcterms:modified xsi:type="dcterms:W3CDTF">2021-07-09T00:57:19Z</dcterms:modified>
</cp:coreProperties>
</file>